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Mate"/>
      <p:regular r:id="rId75"/>
      <p:italic r:id="rId76"/>
    </p:embeddedFont>
    <p:embeddedFont>
      <p:font typeface="Roboto"/>
      <p:regular r:id="rId77"/>
      <p:bold r:id="rId78"/>
      <p:italic r:id="rId79"/>
      <p:boldItalic r:id="rId80"/>
    </p:embeddedFont>
    <p:embeddedFont>
      <p:font typeface="Overpass Black"/>
      <p:bold r:id="rId81"/>
      <p:boldItalic r:id="rId82"/>
    </p:embeddedFont>
    <p:embeddedFont>
      <p:font typeface="Overpass"/>
      <p:regular r:id="rId83"/>
      <p:bold r:id="rId84"/>
      <p:italic r:id="rId85"/>
      <p:boldItalic r:id="rId86"/>
    </p:embeddedFont>
    <p:embeddedFont>
      <p:font typeface="Poppins Light"/>
      <p:regular r:id="rId87"/>
      <p:bold r:id="rId88"/>
      <p:italic r:id="rId89"/>
      <p:boldItalic r:id="rId90"/>
    </p:embeddedFont>
    <p:embeddedFont>
      <p:font typeface="Josefin Sans"/>
      <p:regular r:id="rId91"/>
      <p:bold r:id="rId92"/>
      <p:italic r:id="rId93"/>
      <p:boldItalic r:id="rId94"/>
    </p:embeddedFont>
    <p:embeddedFont>
      <p:font typeface="Poppins SemiBold"/>
      <p:regular r:id="rId95"/>
      <p:bold r:id="rId96"/>
      <p:italic r:id="rId97"/>
      <p:boldItalic r:id="rId98"/>
    </p:embeddedFont>
    <p:embeddedFont>
      <p:font typeface="Roboto Mono"/>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7" roundtripDataSignature="AMtx7mih0x8FMcCqxbuoiDetvcQTV2Xs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7EFC01-AF57-46DC-8F9D-362697441B1A}">
  <a:tblStyle styleId="{FF7EFC01-AF57-46DC-8F9D-362697441B1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customschemas.google.com/relationships/presentationmetadata" Target="metadata"/><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regular.fntdata"/><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oppinsSemiBold-regular.fntdata"/><Relationship Id="rId94" Type="http://schemas.openxmlformats.org/officeDocument/2006/relationships/font" Target="fonts/JosefinSans-boldItalic.fntdata"/><Relationship Id="rId97" Type="http://schemas.openxmlformats.org/officeDocument/2006/relationships/font" Target="fonts/PoppinsSemiBold-italic.fntdata"/><Relationship Id="rId96" Type="http://schemas.openxmlformats.org/officeDocument/2006/relationships/font" Target="fonts/PoppinsSemiBold-bold.fntdata"/><Relationship Id="rId11" Type="http://schemas.openxmlformats.org/officeDocument/2006/relationships/slide" Target="slides/slide6.xml"/><Relationship Id="rId99" Type="http://schemas.openxmlformats.org/officeDocument/2006/relationships/font" Target="fonts/RobotoMono-regular.fntdata"/><Relationship Id="rId10" Type="http://schemas.openxmlformats.org/officeDocument/2006/relationships/slide" Target="slides/slide5.xml"/><Relationship Id="rId98" Type="http://schemas.openxmlformats.org/officeDocument/2006/relationships/font" Target="fonts/PoppinsSemiBold-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JosefinSans-regular.fntdata"/><Relationship Id="rId90" Type="http://schemas.openxmlformats.org/officeDocument/2006/relationships/font" Target="fonts/PoppinsLight-boldItalic.fntdata"/><Relationship Id="rId93" Type="http://schemas.openxmlformats.org/officeDocument/2006/relationships/font" Target="fonts/JosefinSans-italic.fntdata"/><Relationship Id="rId92" Type="http://schemas.openxmlformats.org/officeDocument/2006/relationships/font" Target="fonts/JosefinSan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Overpass-bold.fntdata"/><Relationship Id="rId83" Type="http://schemas.openxmlformats.org/officeDocument/2006/relationships/font" Target="fonts/Overpass-regular.fntdata"/><Relationship Id="rId86" Type="http://schemas.openxmlformats.org/officeDocument/2006/relationships/font" Target="fonts/Overpass-boldItalic.fntdata"/><Relationship Id="rId85" Type="http://schemas.openxmlformats.org/officeDocument/2006/relationships/font" Target="fonts/Overpass-italic.fntdata"/><Relationship Id="rId88" Type="http://schemas.openxmlformats.org/officeDocument/2006/relationships/font" Target="fonts/PoppinsLight-bold.fntdata"/><Relationship Id="rId87" Type="http://schemas.openxmlformats.org/officeDocument/2006/relationships/font" Target="fonts/PoppinsLight-regular.fntdata"/><Relationship Id="rId89" Type="http://schemas.openxmlformats.org/officeDocument/2006/relationships/font" Target="fonts/PoppinsLight-italic.fntdata"/><Relationship Id="rId80" Type="http://schemas.openxmlformats.org/officeDocument/2006/relationships/font" Target="fonts/Roboto-boldItalic.fntdata"/><Relationship Id="rId82" Type="http://schemas.openxmlformats.org/officeDocument/2006/relationships/font" Target="fonts/OverpassBlack-boldItalic.fntdata"/><Relationship Id="rId81" Type="http://schemas.openxmlformats.org/officeDocument/2006/relationships/font" Target="fonts/Overpass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font" Target="fonts/Mate-regular.fntdata"/><Relationship Id="rId74" Type="http://schemas.openxmlformats.org/officeDocument/2006/relationships/slide" Target="slides/slide69.xml"/><Relationship Id="rId77" Type="http://schemas.openxmlformats.org/officeDocument/2006/relationships/font" Target="fonts/Roboto-regular.fntdata"/><Relationship Id="rId76" Type="http://schemas.openxmlformats.org/officeDocument/2006/relationships/font" Target="fonts/Mate-italic.fntdata"/><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7" name="Google Shape;151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8" name="Google Shape;156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5.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4.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 name="Shape 8"/>
        <p:cNvGrpSpPr/>
        <p:nvPr/>
      </p:nvGrpSpPr>
      <p:grpSpPr>
        <a:xfrm>
          <a:off x="0" y="0"/>
          <a:ext cx="0" cy="0"/>
          <a:chOff x="0" y="0"/>
          <a:chExt cx="0" cy="0"/>
        </a:xfrm>
      </p:grpSpPr>
      <p:sp>
        <p:nvSpPr>
          <p:cNvPr id="9" name="Google Shape;9;p71"/>
          <p:cNvSpPr txBox="1"/>
          <p:nvPr>
            <p:ph idx="1" type="subTitle"/>
          </p:nvPr>
        </p:nvSpPr>
        <p:spPr>
          <a:xfrm flipH="1">
            <a:off x="5047900" y="2607067"/>
            <a:ext cx="3367800" cy="1063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0" name="Google Shape;10;p71"/>
          <p:cNvSpPr txBox="1"/>
          <p:nvPr>
            <p:ph type="ctrTitle"/>
          </p:nvPr>
        </p:nvSpPr>
        <p:spPr>
          <a:xfrm flipH="1">
            <a:off x="4571900" y="1697799"/>
            <a:ext cx="3860400" cy="9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11" name="Google Shape;11;p71"/>
          <p:cNvPicPr preferRelativeResize="0"/>
          <p:nvPr/>
        </p:nvPicPr>
        <p:blipFill rotWithShape="1">
          <a:blip r:embed="rId2">
            <a:alphaModFix amt="82000"/>
          </a:blip>
          <a:srcRect b="0" l="0" r="0" t="0"/>
          <a:stretch/>
        </p:blipFill>
        <p:spPr>
          <a:xfrm>
            <a:off x="6498000" y="3581373"/>
            <a:ext cx="3440400" cy="2840126"/>
          </a:xfrm>
          <a:prstGeom prst="rect">
            <a:avLst/>
          </a:prstGeom>
          <a:noFill/>
          <a:ln>
            <a:noFill/>
          </a:ln>
        </p:spPr>
      </p:pic>
      <p:sp>
        <p:nvSpPr>
          <p:cNvPr id="12" name="Google Shape;12;p71"/>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71"/>
          <p:cNvGrpSpPr/>
          <p:nvPr/>
        </p:nvGrpSpPr>
        <p:grpSpPr>
          <a:xfrm rot="-6629356">
            <a:off x="7495291" y="3526103"/>
            <a:ext cx="1344346" cy="2469672"/>
            <a:chOff x="272875" y="1419395"/>
            <a:chExt cx="255950" cy="563168"/>
          </a:xfrm>
        </p:grpSpPr>
        <p:sp>
          <p:nvSpPr>
            <p:cNvPr id="14" name="Google Shape;14;p7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7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7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7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7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7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7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7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7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7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7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7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 name="Google Shape;49;p71"/>
          <p:cNvPicPr preferRelativeResize="0"/>
          <p:nvPr/>
        </p:nvPicPr>
        <p:blipFill rotWithShape="1">
          <a:blip r:embed="rId3">
            <a:alphaModFix amt="82000"/>
          </a:blip>
          <a:srcRect b="0" l="0" r="0" t="0"/>
          <a:stretch/>
        </p:blipFill>
        <p:spPr>
          <a:xfrm rot="-5400005">
            <a:off x="-1096437" y="-959501"/>
            <a:ext cx="3632875" cy="29990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6" name="Shape 516"/>
        <p:cNvGrpSpPr/>
        <p:nvPr/>
      </p:nvGrpSpPr>
      <p:grpSpPr>
        <a:xfrm>
          <a:off x="0" y="0"/>
          <a:ext cx="0" cy="0"/>
          <a:chOff x="0" y="0"/>
          <a:chExt cx="0" cy="0"/>
        </a:xfrm>
      </p:grpSpPr>
      <p:sp>
        <p:nvSpPr>
          <p:cNvPr id="517" name="Google Shape;517;p80"/>
          <p:cNvSpPr txBox="1"/>
          <p:nvPr>
            <p:ph idx="1" type="subTitle"/>
          </p:nvPr>
        </p:nvSpPr>
        <p:spPr>
          <a:xfrm>
            <a:off x="1944337"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518" name="Google Shape;518;p80"/>
          <p:cNvSpPr txBox="1"/>
          <p:nvPr>
            <p:ph idx="2" type="subTitle"/>
          </p:nvPr>
        </p:nvSpPr>
        <p:spPr>
          <a:xfrm>
            <a:off x="1381688"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9" name="Google Shape;519;p80"/>
          <p:cNvSpPr txBox="1"/>
          <p:nvPr>
            <p:ph idx="3" type="subTitle"/>
          </p:nvPr>
        </p:nvSpPr>
        <p:spPr>
          <a:xfrm flipH="1">
            <a:off x="5667265"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520" name="Google Shape;520;p80"/>
          <p:cNvSpPr txBox="1"/>
          <p:nvPr>
            <p:ph idx="4" type="subTitle"/>
          </p:nvPr>
        </p:nvSpPr>
        <p:spPr>
          <a:xfrm flipH="1">
            <a:off x="5104613"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521" name="Google Shape;521;p80"/>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522" name="Google Shape;522;p80"/>
          <p:cNvGrpSpPr/>
          <p:nvPr/>
        </p:nvGrpSpPr>
        <p:grpSpPr>
          <a:xfrm rot="-987768">
            <a:off x="-414533" y="3230134"/>
            <a:ext cx="1344359" cy="1995308"/>
            <a:chOff x="272875" y="1527563"/>
            <a:chExt cx="255950" cy="455000"/>
          </a:xfrm>
        </p:grpSpPr>
        <p:sp>
          <p:nvSpPr>
            <p:cNvPr id="523" name="Google Shape;523;p8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8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8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8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8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8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8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8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8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8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8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8" name="Google Shape;558;p80"/>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559" name="Google Shape;559;p80"/>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560" name="Google Shape;560;p80"/>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561" name="Google Shape;561;p80"/>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562" name="Google Shape;562;p80"/>
          <p:cNvGrpSpPr/>
          <p:nvPr/>
        </p:nvGrpSpPr>
        <p:grpSpPr>
          <a:xfrm rot="8100046">
            <a:off x="8172668" y="-457651"/>
            <a:ext cx="1344367" cy="1995327"/>
            <a:chOff x="272875" y="1527563"/>
            <a:chExt cx="255950" cy="455000"/>
          </a:xfrm>
        </p:grpSpPr>
        <p:sp>
          <p:nvSpPr>
            <p:cNvPr id="563" name="Google Shape;563;p8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8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8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8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8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8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8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8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8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8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8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8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8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8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8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8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8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8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8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8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8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8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8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8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8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8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8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8" name="Google Shape;598;p8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599" name="Google Shape;599;p80"/>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80"/>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1" name="Shape 601"/>
        <p:cNvGrpSpPr/>
        <p:nvPr/>
      </p:nvGrpSpPr>
      <p:grpSpPr>
        <a:xfrm>
          <a:off x="0" y="0"/>
          <a:ext cx="0" cy="0"/>
          <a:chOff x="0" y="0"/>
          <a:chExt cx="0" cy="0"/>
        </a:xfrm>
      </p:grpSpPr>
      <p:sp>
        <p:nvSpPr>
          <p:cNvPr id="602" name="Google Shape;602;p81"/>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solidFill>
                  <a:srgbClr val="434343"/>
                </a:solidFill>
              </a:defRPr>
            </a:lvl1pPr>
            <a:lvl2pPr indent="-317500" lvl="1" marL="914400" algn="l">
              <a:lnSpc>
                <a:spcPct val="100000"/>
              </a:lnSpc>
              <a:spcBef>
                <a:spcPts val="1600"/>
              </a:spcBef>
              <a:spcAft>
                <a:spcPts val="0"/>
              </a:spcAft>
              <a:buClr>
                <a:srgbClr val="434343"/>
              </a:buClr>
              <a:buSzPts val="1400"/>
              <a:buChar char="○"/>
              <a:defRPr>
                <a:solidFill>
                  <a:srgbClr val="434343"/>
                </a:solidFill>
              </a:defRPr>
            </a:lvl2pPr>
            <a:lvl3pPr indent="-317500" lvl="2" marL="1371600" algn="l">
              <a:lnSpc>
                <a:spcPct val="100000"/>
              </a:lnSpc>
              <a:spcBef>
                <a:spcPts val="1600"/>
              </a:spcBef>
              <a:spcAft>
                <a:spcPts val="0"/>
              </a:spcAft>
              <a:buClr>
                <a:srgbClr val="434343"/>
              </a:buClr>
              <a:buSzPts val="1400"/>
              <a:buChar char="■"/>
              <a:defRPr>
                <a:solidFill>
                  <a:srgbClr val="434343"/>
                </a:solidFill>
              </a:defRPr>
            </a:lvl3pPr>
            <a:lvl4pPr indent="-317500" lvl="3" marL="1828800" algn="l">
              <a:lnSpc>
                <a:spcPct val="100000"/>
              </a:lnSpc>
              <a:spcBef>
                <a:spcPts val="1600"/>
              </a:spcBef>
              <a:spcAft>
                <a:spcPts val="0"/>
              </a:spcAft>
              <a:buClr>
                <a:srgbClr val="434343"/>
              </a:buClr>
              <a:buSzPts val="1400"/>
              <a:buChar char="●"/>
              <a:defRPr>
                <a:solidFill>
                  <a:srgbClr val="434343"/>
                </a:solidFill>
              </a:defRPr>
            </a:lvl4pPr>
            <a:lvl5pPr indent="-317500" lvl="4" marL="2286000" algn="l">
              <a:lnSpc>
                <a:spcPct val="100000"/>
              </a:lnSpc>
              <a:spcBef>
                <a:spcPts val="1600"/>
              </a:spcBef>
              <a:spcAft>
                <a:spcPts val="0"/>
              </a:spcAft>
              <a:buClr>
                <a:srgbClr val="434343"/>
              </a:buClr>
              <a:buSzPts val="1400"/>
              <a:buChar char="○"/>
              <a:defRPr>
                <a:solidFill>
                  <a:srgbClr val="434343"/>
                </a:solidFill>
              </a:defRPr>
            </a:lvl5pPr>
            <a:lvl6pPr indent="-317500" lvl="5" marL="2743200" algn="l">
              <a:lnSpc>
                <a:spcPct val="100000"/>
              </a:lnSpc>
              <a:spcBef>
                <a:spcPts val="1600"/>
              </a:spcBef>
              <a:spcAft>
                <a:spcPts val="0"/>
              </a:spcAft>
              <a:buClr>
                <a:srgbClr val="434343"/>
              </a:buClr>
              <a:buSzPts val="1400"/>
              <a:buChar char="■"/>
              <a:defRPr>
                <a:solidFill>
                  <a:srgbClr val="434343"/>
                </a:solidFill>
              </a:defRPr>
            </a:lvl6pPr>
            <a:lvl7pPr indent="-317500" lvl="6" marL="3200400" algn="l">
              <a:lnSpc>
                <a:spcPct val="100000"/>
              </a:lnSpc>
              <a:spcBef>
                <a:spcPts val="1600"/>
              </a:spcBef>
              <a:spcAft>
                <a:spcPts val="0"/>
              </a:spcAft>
              <a:buClr>
                <a:srgbClr val="434343"/>
              </a:buClr>
              <a:buSzPts val="1400"/>
              <a:buChar char="●"/>
              <a:defRPr>
                <a:solidFill>
                  <a:srgbClr val="434343"/>
                </a:solidFill>
              </a:defRPr>
            </a:lvl7pPr>
            <a:lvl8pPr indent="-317500" lvl="7" marL="3657600" algn="l">
              <a:lnSpc>
                <a:spcPct val="100000"/>
              </a:lnSpc>
              <a:spcBef>
                <a:spcPts val="1600"/>
              </a:spcBef>
              <a:spcAft>
                <a:spcPts val="0"/>
              </a:spcAft>
              <a:buClr>
                <a:srgbClr val="434343"/>
              </a:buClr>
              <a:buSzPts val="1400"/>
              <a:buChar char="○"/>
              <a:defRPr>
                <a:solidFill>
                  <a:srgbClr val="434343"/>
                </a:solidFill>
              </a:defRPr>
            </a:lvl8pPr>
            <a:lvl9pPr indent="-317500" lvl="8" marL="4114800" algn="l">
              <a:lnSpc>
                <a:spcPct val="100000"/>
              </a:lnSpc>
              <a:spcBef>
                <a:spcPts val="1600"/>
              </a:spcBef>
              <a:spcAft>
                <a:spcPts val="1600"/>
              </a:spcAft>
              <a:buClr>
                <a:srgbClr val="434343"/>
              </a:buClr>
              <a:buSzPts val="1400"/>
              <a:buChar char="■"/>
              <a:defRPr>
                <a:solidFill>
                  <a:srgbClr val="434343"/>
                </a:solidFill>
              </a:defRPr>
            </a:lvl9pPr>
          </a:lstStyle>
          <a:p/>
        </p:txBody>
      </p:sp>
      <p:pic>
        <p:nvPicPr>
          <p:cNvPr id="603" name="Google Shape;603;p81"/>
          <p:cNvPicPr preferRelativeResize="0"/>
          <p:nvPr/>
        </p:nvPicPr>
        <p:blipFill rotWithShape="1">
          <a:blip r:embed="rId2">
            <a:alphaModFix amt="66000"/>
          </a:blip>
          <a:srcRect b="0" l="0" r="0" t="0"/>
          <a:stretch/>
        </p:blipFill>
        <p:spPr>
          <a:xfrm flipH="1" rot="1326165">
            <a:off x="7658780" y="-1091242"/>
            <a:ext cx="3297389" cy="2276634"/>
          </a:xfrm>
          <a:prstGeom prst="rect">
            <a:avLst/>
          </a:prstGeom>
          <a:noFill/>
          <a:ln>
            <a:noFill/>
          </a:ln>
        </p:spPr>
      </p:pic>
      <p:pic>
        <p:nvPicPr>
          <p:cNvPr id="604" name="Google Shape;604;p81"/>
          <p:cNvPicPr preferRelativeResize="0"/>
          <p:nvPr/>
        </p:nvPicPr>
        <p:blipFill rotWithShape="1">
          <a:blip r:embed="rId3">
            <a:alphaModFix amt="67000"/>
          </a:blip>
          <a:srcRect b="0" l="0" r="0" t="0"/>
          <a:stretch/>
        </p:blipFill>
        <p:spPr>
          <a:xfrm flipH="1" rot="5400000">
            <a:off x="7116014" y="-515250"/>
            <a:ext cx="2894875" cy="2593326"/>
          </a:xfrm>
          <a:prstGeom prst="rect">
            <a:avLst/>
          </a:prstGeom>
          <a:noFill/>
          <a:ln>
            <a:noFill/>
          </a:ln>
        </p:spPr>
      </p:pic>
      <p:pic>
        <p:nvPicPr>
          <p:cNvPr id="605" name="Google Shape;605;p81"/>
          <p:cNvPicPr preferRelativeResize="0"/>
          <p:nvPr/>
        </p:nvPicPr>
        <p:blipFill rotWithShape="1">
          <a:blip r:embed="rId2">
            <a:alphaModFix amt="66000"/>
          </a:blip>
          <a:srcRect b="0" l="0" r="0" t="0"/>
          <a:stretch/>
        </p:blipFill>
        <p:spPr>
          <a:xfrm flipH="1" rot="5547182">
            <a:off x="-1959645" y="2413033"/>
            <a:ext cx="3297391" cy="2276632"/>
          </a:xfrm>
          <a:prstGeom prst="rect">
            <a:avLst/>
          </a:prstGeom>
          <a:noFill/>
          <a:ln>
            <a:noFill/>
          </a:ln>
        </p:spPr>
      </p:pic>
      <p:pic>
        <p:nvPicPr>
          <p:cNvPr id="606" name="Google Shape;606;p81"/>
          <p:cNvPicPr preferRelativeResize="0"/>
          <p:nvPr/>
        </p:nvPicPr>
        <p:blipFill rotWithShape="1">
          <a:blip r:embed="rId4">
            <a:alphaModFix amt="82000"/>
          </a:blip>
          <a:srcRect b="0" l="0" r="0" t="0"/>
          <a:stretch/>
        </p:blipFill>
        <p:spPr>
          <a:xfrm rot="7617396">
            <a:off x="7156577" y="3425249"/>
            <a:ext cx="3632874" cy="2999026"/>
          </a:xfrm>
          <a:prstGeom prst="rect">
            <a:avLst/>
          </a:prstGeom>
          <a:noFill/>
          <a:ln>
            <a:noFill/>
          </a:ln>
        </p:spPr>
      </p:pic>
      <p:grpSp>
        <p:nvGrpSpPr>
          <p:cNvPr id="607" name="Google Shape;607;p81"/>
          <p:cNvGrpSpPr/>
          <p:nvPr/>
        </p:nvGrpSpPr>
        <p:grpSpPr>
          <a:xfrm>
            <a:off x="-624370" y="1649584"/>
            <a:ext cx="1344377" cy="1995312"/>
            <a:chOff x="272875" y="1527563"/>
            <a:chExt cx="255950" cy="455000"/>
          </a:xfrm>
        </p:grpSpPr>
        <p:sp>
          <p:nvSpPr>
            <p:cNvPr id="608" name="Google Shape;608;p8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8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8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8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8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8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8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8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8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8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8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8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8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8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3" name="Google Shape;643;p81"/>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45" name="Shape 645"/>
        <p:cNvGrpSpPr/>
        <p:nvPr/>
      </p:nvGrpSpPr>
      <p:grpSpPr>
        <a:xfrm>
          <a:off x="0" y="0"/>
          <a:ext cx="0" cy="0"/>
          <a:chOff x="0" y="0"/>
          <a:chExt cx="0" cy="0"/>
        </a:xfrm>
      </p:grpSpPr>
      <p:pic>
        <p:nvPicPr>
          <p:cNvPr id="646" name="Google Shape;646;p82"/>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647" name="Google Shape;647;p82"/>
          <p:cNvGrpSpPr/>
          <p:nvPr/>
        </p:nvGrpSpPr>
        <p:grpSpPr>
          <a:xfrm rot="-987768">
            <a:off x="7751817" y="-266278"/>
            <a:ext cx="1344359" cy="1995308"/>
            <a:chOff x="272875" y="1527563"/>
            <a:chExt cx="255950" cy="455000"/>
          </a:xfrm>
        </p:grpSpPr>
        <p:sp>
          <p:nvSpPr>
            <p:cNvPr id="648" name="Google Shape;648;p8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8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8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8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8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3" name="Google Shape;683;p82"/>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684" name="Google Shape;684;p82"/>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685" name="Google Shape;685;p8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687" name="Shape 687"/>
        <p:cNvGrpSpPr/>
        <p:nvPr/>
      </p:nvGrpSpPr>
      <p:grpSpPr>
        <a:xfrm>
          <a:off x="0" y="0"/>
          <a:ext cx="0" cy="0"/>
          <a:chOff x="0" y="0"/>
          <a:chExt cx="0" cy="0"/>
        </a:xfrm>
      </p:grpSpPr>
      <p:pic>
        <p:nvPicPr>
          <p:cNvPr id="688" name="Google Shape;688;p83"/>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689" name="Google Shape;689;p83"/>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690" name="Google Shape;690;p83"/>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691" name="Google Shape;691;p83"/>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692" name="Google Shape;692;p83"/>
          <p:cNvGrpSpPr/>
          <p:nvPr/>
        </p:nvGrpSpPr>
        <p:grpSpPr>
          <a:xfrm rot="-2700000">
            <a:off x="167955" y="3080962"/>
            <a:ext cx="1344349" cy="2469678"/>
            <a:chOff x="272875" y="1419395"/>
            <a:chExt cx="255950" cy="563168"/>
          </a:xfrm>
        </p:grpSpPr>
        <p:sp>
          <p:nvSpPr>
            <p:cNvPr id="693" name="Google Shape;693;p8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8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8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8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8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8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8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 name="Google Shape;728;p83"/>
          <p:cNvGrpSpPr/>
          <p:nvPr/>
        </p:nvGrpSpPr>
        <p:grpSpPr>
          <a:xfrm rot="-2700000">
            <a:off x="8026513" y="-183341"/>
            <a:ext cx="1344349" cy="1995327"/>
            <a:chOff x="272875" y="1527563"/>
            <a:chExt cx="255950" cy="455000"/>
          </a:xfrm>
        </p:grpSpPr>
        <p:sp>
          <p:nvSpPr>
            <p:cNvPr id="729" name="Google Shape;729;p8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8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8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8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8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8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8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4" name="Google Shape;764;p83"/>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765" name="Shape 765"/>
        <p:cNvGrpSpPr/>
        <p:nvPr/>
      </p:nvGrpSpPr>
      <p:grpSpPr>
        <a:xfrm>
          <a:off x="0" y="0"/>
          <a:ext cx="0" cy="0"/>
          <a:chOff x="0" y="0"/>
          <a:chExt cx="0" cy="0"/>
        </a:xfrm>
      </p:grpSpPr>
      <p:pic>
        <p:nvPicPr>
          <p:cNvPr id="766" name="Google Shape;766;p84"/>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767" name="Google Shape;767;p84"/>
          <p:cNvGrpSpPr/>
          <p:nvPr/>
        </p:nvGrpSpPr>
        <p:grpSpPr>
          <a:xfrm rot="-987768">
            <a:off x="7751817" y="-266278"/>
            <a:ext cx="1344359" cy="1995308"/>
            <a:chOff x="272875" y="1527563"/>
            <a:chExt cx="255950" cy="455000"/>
          </a:xfrm>
        </p:grpSpPr>
        <p:sp>
          <p:nvSpPr>
            <p:cNvPr id="768" name="Google Shape;768;p8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8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8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8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8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8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8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8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8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8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8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8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3" name="Google Shape;803;p8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804" name="Google Shape;804;p84"/>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805" name="Google Shape;805;p8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806" name="Shape 806"/>
        <p:cNvGrpSpPr/>
        <p:nvPr/>
      </p:nvGrpSpPr>
      <p:grpSpPr>
        <a:xfrm>
          <a:off x="0" y="0"/>
          <a:ext cx="0" cy="0"/>
          <a:chOff x="0" y="0"/>
          <a:chExt cx="0" cy="0"/>
        </a:xfrm>
      </p:grpSpPr>
      <p:pic>
        <p:nvPicPr>
          <p:cNvPr id="807" name="Google Shape;807;p85"/>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808" name="Google Shape;808;p85"/>
          <p:cNvGrpSpPr/>
          <p:nvPr/>
        </p:nvGrpSpPr>
        <p:grpSpPr>
          <a:xfrm rot="-8099954">
            <a:off x="15431" y="-572435"/>
            <a:ext cx="1344367" cy="1995327"/>
            <a:chOff x="272875" y="1527563"/>
            <a:chExt cx="255950" cy="455000"/>
          </a:xfrm>
        </p:grpSpPr>
        <p:sp>
          <p:nvSpPr>
            <p:cNvPr id="809" name="Google Shape;809;p8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8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8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8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8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8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8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8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8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8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8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8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8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4" name="Google Shape;844;p85"/>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845" name="Google Shape;845;p85"/>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846" name="Google Shape;846;p85"/>
          <p:cNvGrpSpPr/>
          <p:nvPr/>
        </p:nvGrpSpPr>
        <p:grpSpPr>
          <a:xfrm flipH="1">
            <a:off x="-624375" y="3487614"/>
            <a:ext cx="1344377" cy="2469659"/>
            <a:chOff x="272875" y="1419395"/>
            <a:chExt cx="255950" cy="563168"/>
          </a:xfrm>
        </p:grpSpPr>
        <p:sp>
          <p:nvSpPr>
            <p:cNvPr id="847" name="Google Shape;847;p8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8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8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8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8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8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8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8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8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8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8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8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8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8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8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8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882" name="Shape 882"/>
        <p:cNvGrpSpPr/>
        <p:nvPr/>
      </p:nvGrpSpPr>
      <p:grpSpPr>
        <a:xfrm>
          <a:off x="0" y="0"/>
          <a:ext cx="0" cy="0"/>
          <a:chOff x="0" y="0"/>
          <a:chExt cx="0" cy="0"/>
        </a:xfrm>
      </p:grpSpPr>
      <p:pic>
        <p:nvPicPr>
          <p:cNvPr id="883" name="Google Shape;883;p86"/>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884" name="Google Shape;884;p86"/>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885" name="Google Shape;885;p86"/>
          <p:cNvGrpSpPr/>
          <p:nvPr/>
        </p:nvGrpSpPr>
        <p:grpSpPr>
          <a:xfrm rot="-2700000">
            <a:off x="8026513" y="-183341"/>
            <a:ext cx="1344349" cy="1995327"/>
            <a:chOff x="272875" y="1527563"/>
            <a:chExt cx="255950" cy="455000"/>
          </a:xfrm>
        </p:grpSpPr>
        <p:sp>
          <p:nvSpPr>
            <p:cNvPr id="886" name="Google Shape;886;p8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8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8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8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8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8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8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8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8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8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8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8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8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8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8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8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1" name="Google Shape;921;p86"/>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2" name="Google Shape;922;p86"/>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923" name="Google Shape;923;p86"/>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924" name="Shape 924"/>
        <p:cNvGrpSpPr/>
        <p:nvPr/>
      </p:nvGrpSpPr>
      <p:grpSpPr>
        <a:xfrm>
          <a:off x="0" y="0"/>
          <a:ext cx="0" cy="0"/>
          <a:chOff x="0" y="0"/>
          <a:chExt cx="0" cy="0"/>
        </a:xfrm>
      </p:grpSpPr>
      <p:pic>
        <p:nvPicPr>
          <p:cNvPr id="925" name="Google Shape;925;p87"/>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926" name="Google Shape;926;p87"/>
          <p:cNvGrpSpPr/>
          <p:nvPr/>
        </p:nvGrpSpPr>
        <p:grpSpPr>
          <a:xfrm rot="-987768">
            <a:off x="7751817" y="-266278"/>
            <a:ext cx="1344359" cy="1995308"/>
            <a:chOff x="272875" y="1527563"/>
            <a:chExt cx="255950" cy="455000"/>
          </a:xfrm>
        </p:grpSpPr>
        <p:sp>
          <p:nvSpPr>
            <p:cNvPr id="927" name="Google Shape;927;p8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8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8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8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8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8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8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8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8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8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2" name="Google Shape;962;p87"/>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963" name="Google Shape;963;p87"/>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964" name="Google Shape;964;p87"/>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7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2" name="Google Shape;52;p7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7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T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54" name="Shape 54"/>
        <p:cNvGrpSpPr/>
        <p:nvPr/>
      </p:nvGrpSpPr>
      <p:grpSpPr>
        <a:xfrm>
          <a:off x="0" y="0"/>
          <a:ext cx="0" cy="0"/>
          <a:chOff x="0" y="0"/>
          <a:chExt cx="0" cy="0"/>
        </a:xfrm>
      </p:grpSpPr>
      <p:pic>
        <p:nvPicPr>
          <p:cNvPr id="55" name="Google Shape;55;p73"/>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56" name="Google Shape;56;p73"/>
          <p:cNvGrpSpPr/>
          <p:nvPr/>
        </p:nvGrpSpPr>
        <p:grpSpPr>
          <a:xfrm rot="2700046">
            <a:off x="8023488" y="3760130"/>
            <a:ext cx="1344367" cy="1995327"/>
            <a:chOff x="272875" y="1527563"/>
            <a:chExt cx="255950" cy="455000"/>
          </a:xfrm>
        </p:grpSpPr>
        <p:sp>
          <p:nvSpPr>
            <p:cNvPr id="57" name="Google Shape;57;p7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7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7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7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7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 name="Google Shape;92;p73"/>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93" name="Google Shape;93;p73"/>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94" name="Google Shape;94;p73"/>
          <p:cNvGrpSpPr/>
          <p:nvPr/>
        </p:nvGrpSpPr>
        <p:grpSpPr>
          <a:xfrm rot="-7181356">
            <a:off x="474922" y="-1462434"/>
            <a:ext cx="1344356" cy="2469645"/>
            <a:chOff x="272875" y="1419395"/>
            <a:chExt cx="255950" cy="563168"/>
          </a:xfrm>
        </p:grpSpPr>
        <p:sp>
          <p:nvSpPr>
            <p:cNvPr id="95" name="Google Shape;95;p7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7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7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7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7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7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7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73"/>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2" name="Shape 132"/>
        <p:cNvGrpSpPr/>
        <p:nvPr/>
      </p:nvGrpSpPr>
      <p:grpSpPr>
        <a:xfrm>
          <a:off x="0" y="0"/>
          <a:ext cx="0" cy="0"/>
          <a:chOff x="0" y="0"/>
          <a:chExt cx="0" cy="0"/>
        </a:xfrm>
      </p:grpSpPr>
      <p:pic>
        <p:nvPicPr>
          <p:cNvPr id="133" name="Google Shape;133;p74"/>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34" name="Google Shape;134;p7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35" name="Google Shape;135;p74"/>
          <p:cNvGrpSpPr/>
          <p:nvPr/>
        </p:nvGrpSpPr>
        <p:grpSpPr>
          <a:xfrm rot="-8099954">
            <a:off x="25750" y="-768875"/>
            <a:ext cx="1344367" cy="1995327"/>
            <a:chOff x="272875" y="1527563"/>
            <a:chExt cx="255950" cy="455000"/>
          </a:xfrm>
        </p:grpSpPr>
        <p:sp>
          <p:nvSpPr>
            <p:cNvPr id="136" name="Google Shape;136;p7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7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7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1" name="Google Shape;171;p74"/>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72" name="Google Shape;172;p74"/>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73" name="Google Shape;173;p74"/>
          <p:cNvGrpSpPr/>
          <p:nvPr/>
        </p:nvGrpSpPr>
        <p:grpSpPr>
          <a:xfrm rot="3618644">
            <a:off x="7686877" y="3841497"/>
            <a:ext cx="1344356" cy="2469645"/>
            <a:chOff x="272875" y="1419395"/>
            <a:chExt cx="255950" cy="563168"/>
          </a:xfrm>
        </p:grpSpPr>
        <p:sp>
          <p:nvSpPr>
            <p:cNvPr id="174" name="Google Shape;174;p7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7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7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7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74"/>
          <p:cNvSpPr txBox="1"/>
          <p:nvPr>
            <p:ph type="title"/>
          </p:nvPr>
        </p:nvSpPr>
        <p:spPr>
          <a:xfrm>
            <a:off x="7200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0" name="Google Shape;210;p74"/>
          <p:cNvSpPr txBox="1"/>
          <p:nvPr>
            <p:ph idx="1" type="subTitle"/>
          </p:nvPr>
        </p:nvSpPr>
        <p:spPr>
          <a:xfrm>
            <a:off x="7200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1" name="Google Shape;211;p74"/>
          <p:cNvSpPr txBox="1"/>
          <p:nvPr>
            <p:ph idx="2" type="title"/>
          </p:nvPr>
        </p:nvSpPr>
        <p:spPr>
          <a:xfrm>
            <a:off x="34038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2" name="Google Shape;212;p74"/>
          <p:cNvSpPr txBox="1"/>
          <p:nvPr>
            <p:ph idx="3" type="subTitle"/>
          </p:nvPr>
        </p:nvSpPr>
        <p:spPr>
          <a:xfrm>
            <a:off x="34038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3" name="Google Shape;213;p74"/>
          <p:cNvSpPr txBox="1"/>
          <p:nvPr>
            <p:ph idx="4" type="title"/>
          </p:nvPr>
        </p:nvSpPr>
        <p:spPr>
          <a:xfrm>
            <a:off x="6100400" y="258620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4" name="Google Shape;214;p74"/>
          <p:cNvSpPr txBox="1"/>
          <p:nvPr>
            <p:ph idx="5" type="subTitle"/>
          </p:nvPr>
        </p:nvSpPr>
        <p:spPr>
          <a:xfrm>
            <a:off x="61004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5" name="Google Shape;215;p74"/>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16" name="Shape 216"/>
        <p:cNvGrpSpPr/>
        <p:nvPr/>
      </p:nvGrpSpPr>
      <p:grpSpPr>
        <a:xfrm>
          <a:off x="0" y="0"/>
          <a:ext cx="0" cy="0"/>
          <a:chOff x="0" y="0"/>
          <a:chExt cx="0" cy="0"/>
        </a:xfrm>
      </p:grpSpPr>
      <p:sp>
        <p:nvSpPr>
          <p:cNvPr id="217" name="Google Shape;217;p75"/>
          <p:cNvSpPr txBox="1"/>
          <p:nvPr>
            <p:ph idx="1" type="subTitle"/>
          </p:nvPr>
        </p:nvSpPr>
        <p:spPr>
          <a:xfrm>
            <a:off x="544025" y="3120381"/>
            <a:ext cx="22860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218" name="Google Shape;218;p75"/>
          <p:cNvSpPr txBox="1"/>
          <p:nvPr>
            <p:ph idx="2" type="subTitle"/>
          </p:nvPr>
        </p:nvSpPr>
        <p:spPr>
          <a:xfrm>
            <a:off x="544025"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9" name="Google Shape;219;p75"/>
          <p:cNvSpPr txBox="1"/>
          <p:nvPr>
            <p:ph idx="3" type="subTitle"/>
          </p:nvPr>
        </p:nvSpPr>
        <p:spPr>
          <a:xfrm>
            <a:off x="3147280"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220" name="Google Shape;220;p75"/>
          <p:cNvSpPr txBox="1"/>
          <p:nvPr>
            <p:ph idx="4" type="subTitle"/>
          </p:nvPr>
        </p:nvSpPr>
        <p:spPr>
          <a:xfrm>
            <a:off x="323803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1" name="Google Shape;221;p75"/>
          <p:cNvSpPr txBox="1"/>
          <p:nvPr>
            <p:ph idx="5" type="subTitle"/>
          </p:nvPr>
        </p:nvSpPr>
        <p:spPr>
          <a:xfrm>
            <a:off x="5784651"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222" name="Google Shape;222;p75"/>
          <p:cNvSpPr txBox="1"/>
          <p:nvPr>
            <p:ph idx="6" type="subTitle"/>
          </p:nvPr>
        </p:nvSpPr>
        <p:spPr>
          <a:xfrm>
            <a:off x="587540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3" name="Google Shape;223;p75"/>
          <p:cNvSpPr txBox="1"/>
          <p:nvPr>
            <p:ph type="title"/>
          </p:nvPr>
        </p:nvSpPr>
        <p:spPr>
          <a:xfrm>
            <a:off x="3450130"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24" name="Google Shape;224;p75"/>
          <p:cNvSpPr txBox="1"/>
          <p:nvPr>
            <p:ph idx="7" type="title"/>
          </p:nvPr>
        </p:nvSpPr>
        <p:spPr>
          <a:xfrm>
            <a:off x="6087501"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25" name="Google Shape;225;p75"/>
          <p:cNvSpPr txBox="1"/>
          <p:nvPr>
            <p:ph idx="8" type="title"/>
          </p:nvPr>
        </p:nvSpPr>
        <p:spPr>
          <a:xfrm>
            <a:off x="756125"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pic>
        <p:nvPicPr>
          <p:cNvPr id="226" name="Google Shape;226;p75"/>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227" name="Google Shape;227;p75"/>
          <p:cNvGrpSpPr/>
          <p:nvPr/>
        </p:nvGrpSpPr>
        <p:grpSpPr>
          <a:xfrm rot="-8099954">
            <a:off x="-459577" y="-1021623"/>
            <a:ext cx="1344367" cy="1995327"/>
            <a:chOff x="272875" y="1527563"/>
            <a:chExt cx="255950" cy="455000"/>
          </a:xfrm>
        </p:grpSpPr>
        <p:sp>
          <p:nvSpPr>
            <p:cNvPr id="228" name="Google Shape;228;p7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3" name="Google Shape;263;p75"/>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264" name="Google Shape;264;p75"/>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265" name="Google Shape;265;p75"/>
          <p:cNvSpPr txBox="1"/>
          <p:nvPr>
            <p:ph idx="9"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266" name="Google Shape;266;p75"/>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267" name="Shape 267"/>
        <p:cNvGrpSpPr/>
        <p:nvPr/>
      </p:nvGrpSpPr>
      <p:grpSpPr>
        <a:xfrm>
          <a:off x="0" y="0"/>
          <a:ext cx="0" cy="0"/>
          <a:chOff x="0" y="0"/>
          <a:chExt cx="0" cy="0"/>
        </a:xfrm>
      </p:grpSpPr>
      <p:sp>
        <p:nvSpPr>
          <p:cNvPr id="268" name="Google Shape;268;p76"/>
          <p:cNvSpPr txBox="1"/>
          <p:nvPr>
            <p:ph type="title"/>
          </p:nvPr>
        </p:nvSpPr>
        <p:spPr>
          <a:xfrm>
            <a:off x="1698617" y="1400049"/>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9" name="Google Shape;269;p76"/>
          <p:cNvSpPr txBox="1"/>
          <p:nvPr>
            <p:ph idx="1" type="subTitle"/>
          </p:nvPr>
        </p:nvSpPr>
        <p:spPr>
          <a:xfrm>
            <a:off x="1698617" y="2015470"/>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0" name="Google Shape;270;p76"/>
          <p:cNvSpPr txBox="1"/>
          <p:nvPr>
            <p:ph idx="2" type="title"/>
          </p:nvPr>
        </p:nvSpPr>
        <p:spPr>
          <a:xfrm flipH="1">
            <a:off x="4593236" y="1400049"/>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1" name="Google Shape;271;p76"/>
          <p:cNvSpPr txBox="1"/>
          <p:nvPr>
            <p:ph idx="3" type="subTitle"/>
          </p:nvPr>
        </p:nvSpPr>
        <p:spPr>
          <a:xfrm>
            <a:off x="4593236" y="2015470"/>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2" name="Google Shape;272;p76"/>
          <p:cNvSpPr txBox="1"/>
          <p:nvPr>
            <p:ph idx="4" type="title"/>
          </p:nvPr>
        </p:nvSpPr>
        <p:spPr>
          <a:xfrm>
            <a:off x="1698617" y="3004407"/>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3" name="Google Shape;273;p76"/>
          <p:cNvSpPr txBox="1"/>
          <p:nvPr>
            <p:ph idx="5" type="subTitle"/>
          </p:nvPr>
        </p:nvSpPr>
        <p:spPr>
          <a:xfrm>
            <a:off x="1698617" y="3619626"/>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4" name="Google Shape;274;p76"/>
          <p:cNvSpPr txBox="1"/>
          <p:nvPr>
            <p:ph idx="6" type="title"/>
          </p:nvPr>
        </p:nvSpPr>
        <p:spPr>
          <a:xfrm flipH="1">
            <a:off x="4593236" y="3004407"/>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75" name="Google Shape;275;p76"/>
          <p:cNvSpPr txBox="1"/>
          <p:nvPr>
            <p:ph idx="7" type="subTitle"/>
          </p:nvPr>
        </p:nvSpPr>
        <p:spPr>
          <a:xfrm>
            <a:off x="4593236" y="3619626"/>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276" name="Google Shape;276;p76"/>
          <p:cNvPicPr preferRelativeResize="0"/>
          <p:nvPr/>
        </p:nvPicPr>
        <p:blipFill rotWithShape="1">
          <a:blip r:embed="rId2">
            <a:alphaModFix amt="47000"/>
          </a:blip>
          <a:srcRect b="0" l="0" r="0" t="0"/>
          <a:stretch/>
        </p:blipFill>
        <p:spPr>
          <a:xfrm rot="1331770">
            <a:off x="-1977764" y="3821949"/>
            <a:ext cx="2989902" cy="2468226"/>
          </a:xfrm>
          <a:prstGeom prst="rect">
            <a:avLst/>
          </a:prstGeom>
          <a:noFill/>
          <a:ln>
            <a:noFill/>
          </a:ln>
        </p:spPr>
      </p:pic>
      <p:grpSp>
        <p:nvGrpSpPr>
          <p:cNvPr id="277" name="Google Shape;277;p76"/>
          <p:cNvGrpSpPr/>
          <p:nvPr/>
        </p:nvGrpSpPr>
        <p:grpSpPr>
          <a:xfrm rot="-987768">
            <a:off x="-733895" y="3875634"/>
            <a:ext cx="1344359" cy="1995308"/>
            <a:chOff x="272875" y="1527563"/>
            <a:chExt cx="255950" cy="455000"/>
          </a:xfrm>
        </p:grpSpPr>
        <p:sp>
          <p:nvSpPr>
            <p:cNvPr id="278" name="Google Shape;278;p7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7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p76"/>
          <p:cNvPicPr preferRelativeResize="0"/>
          <p:nvPr/>
        </p:nvPicPr>
        <p:blipFill rotWithShape="1">
          <a:blip r:embed="rId3">
            <a:alphaModFix amt="74000"/>
          </a:blip>
          <a:srcRect b="0" l="0" r="0" t="0"/>
          <a:stretch/>
        </p:blipFill>
        <p:spPr>
          <a:xfrm flipH="1">
            <a:off x="7809444" y="4139664"/>
            <a:ext cx="2894870" cy="2593321"/>
          </a:xfrm>
          <a:prstGeom prst="rect">
            <a:avLst/>
          </a:prstGeom>
          <a:noFill/>
          <a:ln>
            <a:noFill/>
          </a:ln>
        </p:spPr>
      </p:pic>
      <p:pic>
        <p:nvPicPr>
          <p:cNvPr id="314" name="Google Shape;314;p76"/>
          <p:cNvPicPr preferRelativeResize="0"/>
          <p:nvPr/>
        </p:nvPicPr>
        <p:blipFill rotWithShape="1">
          <a:blip r:embed="rId4">
            <a:alphaModFix amt="62000"/>
          </a:blip>
          <a:srcRect b="0" l="0" r="0" t="0"/>
          <a:stretch/>
        </p:blipFill>
        <p:spPr>
          <a:xfrm flipH="1" rot="9368145">
            <a:off x="-1509155" y="-1246007"/>
            <a:ext cx="2894870" cy="2593321"/>
          </a:xfrm>
          <a:prstGeom prst="rect">
            <a:avLst/>
          </a:prstGeom>
          <a:noFill/>
          <a:ln>
            <a:noFill/>
          </a:ln>
        </p:spPr>
      </p:pic>
      <p:grpSp>
        <p:nvGrpSpPr>
          <p:cNvPr id="315" name="Google Shape;315;p76"/>
          <p:cNvGrpSpPr/>
          <p:nvPr/>
        </p:nvGrpSpPr>
        <p:grpSpPr>
          <a:xfrm rot="5400065">
            <a:off x="8667137" y="-1129839"/>
            <a:ext cx="1344377" cy="1995312"/>
            <a:chOff x="272875" y="1527563"/>
            <a:chExt cx="255950" cy="455000"/>
          </a:xfrm>
        </p:grpSpPr>
        <p:sp>
          <p:nvSpPr>
            <p:cNvPr id="316" name="Google Shape;316;p7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7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7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7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7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7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7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7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7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7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7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7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1" name="Google Shape;351;p76"/>
          <p:cNvPicPr preferRelativeResize="0"/>
          <p:nvPr/>
        </p:nvPicPr>
        <p:blipFill rotWithShape="1">
          <a:blip r:embed="rId2">
            <a:alphaModFix amt="47000"/>
          </a:blip>
          <a:srcRect b="0" l="0" r="0" t="0"/>
          <a:stretch/>
        </p:blipFill>
        <p:spPr>
          <a:xfrm rot="-10643014">
            <a:off x="7943421" y="-1509312"/>
            <a:ext cx="2989903" cy="2468227"/>
          </a:xfrm>
          <a:prstGeom prst="rect">
            <a:avLst/>
          </a:prstGeom>
          <a:noFill/>
          <a:ln>
            <a:noFill/>
          </a:ln>
        </p:spPr>
      </p:pic>
      <p:sp>
        <p:nvSpPr>
          <p:cNvPr id="352" name="Google Shape;352;p76"/>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353" name="Google Shape;353;p76"/>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354" name="Shape 354"/>
        <p:cNvGrpSpPr/>
        <p:nvPr/>
      </p:nvGrpSpPr>
      <p:grpSpPr>
        <a:xfrm>
          <a:off x="0" y="0"/>
          <a:ext cx="0" cy="0"/>
          <a:chOff x="0" y="0"/>
          <a:chExt cx="0" cy="0"/>
        </a:xfrm>
      </p:grpSpPr>
      <p:sp>
        <p:nvSpPr>
          <p:cNvPr id="355" name="Google Shape;355;p77"/>
          <p:cNvSpPr txBox="1"/>
          <p:nvPr>
            <p:ph idx="1" type="subTitle"/>
          </p:nvPr>
        </p:nvSpPr>
        <p:spPr>
          <a:xfrm>
            <a:off x="671450" y="2555700"/>
            <a:ext cx="3566700" cy="116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56" name="Google Shape;356;p77"/>
          <p:cNvSpPr txBox="1"/>
          <p:nvPr>
            <p:ph type="ctrTitle"/>
          </p:nvPr>
        </p:nvSpPr>
        <p:spPr>
          <a:xfrm>
            <a:off x="671450" y="1875052"/>
            <a:ext cx="2604300" cy="5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357" name="Google Shape;357;p77"/>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358" name="Google Shape;358;p77"/>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359" name="Google Shape;359;p77"/>
          <p:cNvGrpSpPr/>
          <p:nvPr/>
        </p:nvGrpSpPr>
        <p:grpSpPr>
          <a:xfrm rot="-2700000">
            <a:off x="8026513" y="-183341"/>
            <a:ext cx="1344349" cy="1995327"/>
            <a:chOff x="272875" y="1527563"/>
            <a:chExt cx="255950" cy="455000"/>
          </a:xfrm>
        </p:grpSpPr>
        <p:sp>
          <p:nvSpPr>
            <p:cNvPr id="360" name="Google Shape;360;p7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7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7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p77"/>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397" name="Google Shape;397;p77"/>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398" name="Shape 398"/>
        <p:cNvGrpSpPr/>
        <p:nvPr/>
      </p:nvGrpSpPr>
      <p:grpSpPr>
        <a:xfrm>
          <a:off x="0" y="0"/>
          <a:ext cx="0" cy="0"/>
          <a:chOff x="0" y="0"/>
          <a:chExt cx="0" cy="0"/>
        </a:xfrm>
      </p:grpSpPr>
      <p:pic>
        <p:nvPicPr>
          <p:cNvPr id="399" name="Google Shape;399;p78"/>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400" name="Google Shape;400;p78"/>
          <p:cNvGrpSpPr/>
          <p:nvPr/>
        </p:nvGrpSpPr>
        <p:grpSpPr>
          <a:xfrm rot="-8099954">
            <a:off x="15431" y="-572435"/>
            <a:ext cx="1344367" cy="1995327"/>
            <a:chOff x="272875" y="1527563"/>
            <a:chExt cx="255950" cy="455000"/>
          </a:xfrm>
        </p:grpSpPr>
        <p:sp>
          <p:nvSpPr>
            <p:cNvPr id="401" name="Google Shape;401;p7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6" name="Google Shape;436;p78"/>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sp>
        <p:nvSpPr>
          <p:cNvPr id="437" name="Google Shape;437;p7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438" name="Shape 438"/>
        <p:cNvGrpSpPr/>
        <p:nvPr/>
      </p:nvGrpSpPr>
      <p:grpSpPr>
        <a:xfrm>
          <a:off x="0" y="0"/>
          <a:ext cx="0" cy="0"/>
          <a:chOff x="0" y="0"/>
          <a:chExt cx="0" cy="0"/>
        </a:xfrm>
      </p:grpSpPr>
      <p:pic>
        <p:nvPicPr>
          <p:cNvPr id="439" name="Google Shape;439;p7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440" name="Google Shape;440;p79"/>
          <p:cNvGrpSpPr/>
          <p:nvPr/>
        </p:nvGrpSpPr>
        <p:grpSpPr>
          <a:xfrm rot="-8099954">
            <a:off x="15431" y="-572435"/>
            <a:ext cx="1344367" cy="1995327"/>
            <a:chOff x="272875" y="1527563"/>
            <a:chExt cx="255950" cy="455000"/>
          </a:xfrm>
        </p:grpSpPr>
        <p:sp>
          <p:nvSpPr>
            <p:cNvPr id="441" name="Google Shape;441;p7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7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7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6" name="Google Shape;476;p7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477" name="Google Shape;477;p79"/>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478" name="Google Shape;478;p79"/>
          <p:cNvGrpSpPr/>
          <p:nvPr/>
        </p:nvGrpSpPr>
        <p:grpSpPr>
          <a:xfrm flipH="1">
            <a:off x="-624375" y="3487614"/>
            <a:ext cx="1344377" cy="2469659"/>
            <a:chOff x="272875" y="1419395"/>
            <a:chExt cx="255950" cy="563168"/>
          </a:xfrm>
        </p:grpSpPr>
        <p:sp>
          <p:nvSpPr>
            <p:cNvPr id="479" name="Google Shape;479;p7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7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7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7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7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515" name="Google Shape;515;p79"/>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1pPr>
            <a:lvl2pPr lvl="1"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2pPr>
            <a:lvl3pPr lvl="2"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3pPr>
            <a:lvl4pPr lvl="3"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4pPr>
            <a:lvl5pPr lvl="4"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5pPr>
            <a:lvl6pPr lvl="5"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6pPr>
            <a:lvl7pPr lvl="6"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7pPr>
            <a:lvl8pPr lvl="7"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8pPr>
            <a:lvl9pPr lvl="8"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9pPr>
          </a:lstStyle>
          <a:p/>
        </p:txBody>
      </p:sp>
      <p:sp>
        <p:nvSpPr>
          <p:cNvPr id="7" name="Google Shape;7;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2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46.png"/><Relationship Id="rId7"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67.png"/><Relationship Id="rId5"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87.png"/><Relationship Id="rId5" Type="http://schemas.openxmlformats.org/officeDocument/2006/relationships/image" Target="../media/image63.png"/><Relationship Id="rId6"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image" Target="../media/image58.png"/><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88.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8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7.png"/><Relationship Id="rId4" Type="http://schemas.openxmlformats.org/officeDocument/2006/relationships/image" Target="../media/image84.png"/><Relationship Id="rId5" Type="http://schemas.openxmlformats.org/officeDocument/2006/relationships/image" Target="../media/image74.png"/><Relationship Id="rId6" Type="http://schemas.openxmlformats.org/officeDocument/2006/relationships/image" Target="../media/image87.png"/><Relationship Id="rId7"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0.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99.png"/><Relationship Id="rId4" Type="http://schemas.openxmlformats.org/officeDocument/2006/relationships/image" Target="../media/image94.png"/><Relationship Id="rId5"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
          <p:cNvSpPr/>
          <p:nvPr/>
        </p:nvSpPr>
        <p:spPr>
          <a:xfrm>
            <a:off x="6200775" y="3278981"/>
            <a:ext cx="3536156" cy="227414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0" name="Google Shape;970;p1"/>
          <p:cNvSpPr txBox="1"/>
          <p:nvPr/>
        </p:nvSpPr>
        <p:spPr>
          <a:xfrm>
            <a:off x="982934" y="531800"/>
            <a:ext cx="4803504" cy="5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3000"/>
              <a:buFont typeface="Overpass Black"/>
              <a:buNone/>
            </a:pPr>
            <a:r>
              <a:rPr b="0" i="0" lang="fr-TN" sz="3000" u="none" cap="none" strike="noStrike">
                <a:solidFill>
                  <a:schemeClr val="dk2"/>
                </a:solidFill>
                <a:latin typeface="Overpass Black"/>
                <a:ea typeface="Overpass Black"/>
                <a:cs typeface="Overpass Black"/>
                <a:sym typeface="Overpass Black"/>
              </a:rPr>
              <a:t>Reinforcement learning </a:t>
            </a:r>
            <a:endParaRPr/>
          </a:p>
        </p:txBody>
      </p:sp>
      <p:sp>
        <p:nvSpPr>
          <p:cNvPr id="971" name="Google Shape;971;p1"/>
          <p:cNvSpPr/>
          <p:nvPr/>
        </p:nvSpPr>
        <p:spPr>
          <a:xfrm>
            <a:off x="222610" y="1408963"/>
            <a:ext cx="5563828" cy="2989729"/>
          </a:xfrm>
          <a:prstGeom prst="rect">
            <a:avLst/>
          </a:prstGeom>
          <a:noFill/>
          <a:ln>
            <a:noFill/>
          </a:ln>
        </p:spPr>
        <p:txBody>
          <a:bodyPr anchorCtr="0" anchor="ctr" bIns="45700" lIns="91425" spcFirstLastPara="1" rIns="91425" wrap="square" tIns="45700">
            <a:spAutoFit/>
          </a:bodyPr>
          <a:lstStyle/>
          <a:p>
            <a:pPr indent="0" lvl="0" marL="0" marR="0" rtl="0" algn="l">
              <a:lnSpc>
                <a:spcPct val="200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A machine learning approach where an agent learns to make optimal decisions by interacting with an environment.</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Maximizes a given reward through trial and error.</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Receives observations from the environment.</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Takes actions based on its current state.</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Gets rewards or penalties based on actions taken.</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Optimizes behavior over time to achieve the best outcomes.</a:t>
            </a:r>
            <a:endParaRPr/>
          </a:p>
        </p:txBody>
      </p:sp>
      <p:pic>
        <p:nvPicPr>
          <p:cNvPr descr="https://lh7-rt.googleusercontent.com/docsz/AD_4nXftux8nUzhr3LKzdsmTbZK4W3wkck4Oxv81oJlDiMxF8oUO3lfx-aIISn4o5jP4ITwvRlxS2IodvfycH8tKFuomcJslbpdpJMPXUFXyWaCFw2RoohfpbMSwIPiJZtBn_yTd9jK6?key=r1WC1YyLpkVMWVwQ0gUhoylc" id="972" name="Google Shape;972;p1"/>
          <p:cNvPicPr preferRelativeResize="0"/>
          <p:nvPr/>
        </p:nvPicPr>
        <p:blipFill rotWithShape="1">
          <a:blip r:embed="rId3">
            <a:alphaModFix/>
          </a:blip>
          <a:srcRect b="0" l="0" r="0" t="0"/>
          <a:stretch/>
        </p:blipFill>
        <p:spPr>
          <a:xfrm>
            <a:off x="5857875" y="2903828"/>
            <a:ext cx="3286125" cy="1850492"/>
          </a:xfrm>
          <a:prstGeom prst="rect">
            <a:avLst/>
          </a:prstGeom>
          <a:noFill/>
          <a:ln>
            <a:noFill/>
          </a:ln>
        </p:spPr>
      </p:pic>
      <p:pic>
        <p:nvPicPr>
          <p:cNvPr id="973" name="Google Shape;973;p1"/>
          <p:cNvPicPr preferRelativeResize="0"/>
          <p:nvPr/>
        </p:nvPicPr>
        <p:blipFill rotWithShape="1">
          <a:blip r:embed="rId4">
            <a:alphaModFix/>
          </a:blip>
          <a:srcRect b="0" l="0" r="0" t="0"/>
          <a:stretch/>
        </p:blipFill>
        <p:spPr>
          <a:xfrm>
            <a:off x="6310760" y="1104800"/>
            <a:ext cx="2380353" cy="17169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082" name="Shape 1082"/>
        <p:cNvGrpSpPr/>
        <p:nvPr/>
      </p:nvGrpSpPr>
      <p:grpSpPr>
        <a:xfrm>
          <a:off x="0" y="0"/>
          <a:ext cx="0" cy="0"/>
          <a:chOff x="0" y="0"/>
          <a:chExt cx="0" cy="0"/>
        </a:xfrm>
      </p:grpSpPr>
      <p:cxnSp>
        <p:nvCxnSpPr>
          <p:cNvPr id="1083" name="Google Shape;1083;p10"/>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084" name="Google Shape;1084;p10"/>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085" name="Google Shape;1085;p10"/>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State</a:t>
            </a:r>
            <a:endParaRPr b="0" i="0" sz="1500" u="none" cap="none" strike="noStrike">
              <a:solidFill>
                <a:schemeClr val="lt1"/>
              </a:solidFill>
              <a:latin typeface="Poppins Light"/>
              <a:ea typeface="Poppins Light"/>
              <a:cs typeface="Poppins Light"/>
              <a:sym typeface="Poppins Light"/>
            </a:endParaRPr>
          </a:p>
        </p:txBody>
      </p:sp>
      <p:sp>
        <p:nvSpPr>
          <p:cNvPr id="1086" name="Google Shape;1086;p10"/>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Action</a:t>
            </a:r>
            <a:endParaRPr b="0" i="0" sz="1500" u="none" cap="none" strike="noStrike">
              <a:solidFill>
                <a:schemeClr val="lt1"/>
              </a:solidFill>
              <a:latin typeface="Poppins Light"/>
              <a:ea typeface="Poppins Light"/>
              <a:cs typeface="Poppins Light"/>
              <a:sym typeface="Poppins Light"/>
            </a:endParaRPr>
          </a:p>
        </p:txBody>
      </p:sp>
      <p:sp>
        <p:nvSpPr>
          <p:cNvPr id="1087" name="Google Shape;1087;p10"/>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 Reward</a:t>
            </a:r>
            <a:endParaRPr b="0" i="0" sz="1500" u="none" cap="none" strike="noStrike">
              <a:solidFill>
                <a:schemeClr val="lt1"/>
              </a:solidFill>
              <a:latin typeface="Poppins Light"/>
              <a:ea typeface="Poppins Light"/>
              <a:cs typeface="Poppins Light"/>
              <a:sym typeface="Poppins Light"/>
            </a:endParaRPr>
          </a:p>
        </p:txBody>
      </p:sp>
      <p:sp>
        <p:nvSpPr>
          <p:cNvPr id="1088" name="Google Shape;1088;p10"/>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Agent</a:t>
            </a:r>
            <a:endParaRPr b="0" i="0" sz="1500" u="none" cap="none" strike="noStrike">
              <a:solidFill>
                <a:schemeClr val="lt1"/>
              </a:solidFill>
              <a:latin typeface="Poppins Light"/>
              <a:ea typeface="Poppins Light"/>
              <a:cs typeface="Poppins Light"/>
              <a:sym typeface="Poppins Light"/>
            </a:endParaRPr>
          </a:p>
        </p:txBody>
      </p:sp>
      <p:grpSp>
        <p:nvGrpSpPr>
          <p:cNvPr id="1089" name="Google Shape;1089;p10"/>
          <p:cNvGrpSpPr/>
          <p:nvPr/>
        </p:nvGrpSpPr>
        <p:grpSpPr>
          <a:xfrm>
            <a:off x="-111" y="861097"/>
            <a:ext cx="9144223" cy="1129657"/>
            <a:chOff x="-148" y="1148129"/>
            <a:chExt cx="12192297" cy="1506209"/>
          </a:xfrm>
        </p:grpSpPr>
        <p:cxnSp>
          <p:nvCxnSpPr>
            <p:cNvPr id="1090" name="Google Shape;1090;p10"/>
            <p:cNvCxnSpPr>
              <a:endCxn id="1091"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092" name="Google Shape;1092;p10"/>
            <p:cNvCxnSpPr>
              <a:stCxn id="1091"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091" name="Google Shape;1091;p10"/>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fr-TN" sz="1400" u="none" cap="none" strike="noStrike">
                  <a:solidFill>
                    <a:schemeClr val="lt1"/>
                  </a:solidFill>
                  <a:latin typeface="Arial"/>
                  <a:ea typeface="Arial"/>
                  <a:cs typeface="Arial"/>
                  <a:sym typeface="Arial"/>
                </a:rPr>
                <a:t>In an MDP, the _______________'s objective is to maximize the total reward.</a:t>
              </a:r>
              <a:endParaRPr b="1" i="0" sz="1800" u="none" cap="none" strike="noStrike">
                <a:solidFill>
                  <a:schemeClr val="lt1"/>
                </a:solidFill>
                <a:latin typeface="Poppins SemiBold"/>
                <a:ea typeface="Poppins SemiBold"/>
                <a:cs typeface="Poppins SemiBold"/>
                <a:sym typeface="Poppins SemiBold"/>
              </a:endParaRPr>
            </a:p>
          </p:txBody>
        </p:sp>
      </p:grpSp>
      <p:sp>
        <p:nvSpPr>
          <p:cNvPr id="1093" name="Google Shape;1093;p10">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094" name="Google Shape;1094;p10"/>
          <p:cNvGrpSpPr/>
          <p:nvPr/>
        </p:nvGrpSpPr>
        <p:grpSpPr>
          <a:xfrm>
            <a:off x="592408" y="1085144"/>
            <a:ext cx="681561" cy="681561"/>
            <a:chOff x="3091078" y="1871878"/>
            <a:chExt cx="990804" cy="990804"/>
          </a:xfrm>
        </p:grpSpPr>
        <p:sp>
          <p:nvSpPr>
            <p:cNvPr id="1095" name="Google Shape;1095;p10"/>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96" name="Google Shape;1096;p10"/>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1000"/>
                                        <p:tgtEl>
                                          <p:spTgt spid="10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087"/>
                                        </p:tgtEl>
                                        <p:attrNameLst>
                                          <p:attrName>style.visibility</p:attrName>
                                        </p:attrNameLst>
                                      </p:cBhvr>
                                      <p:to>
                                        <p:strVal val="visible"/>
                                      </p:to>
                                    </p:set>
                                    <p:anim calcmode="lin" valueType="num">
                                      <p:cBhvr additive="base">
                                        <p:cTn dur="1000"/>
                                        <p:tgtEl>
                                          <p:spTgt spid="10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86"/>
                                        </p:tgtEl>
                                        <p:attrNameLst>
                                          <p:attrName>style.visibility</p:attrName>
                                        </p:attrNameLst>
                                      </p:cBhvr>
                                      <p:to>
                                        <p:strVal val="visible"/>
                                      </p:to>
                                    </p:set>
                                    <p:anim calcmode="lin" valueType="num">
                                      <p:cBhvr additive="base">
                                        <p:cTn dur="1000"/>
                                        <p:tgtEl>
                                          <p:spTgt spid="10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093"/>
                                        </p:tgtEl>
                                        <p:attrNameLst>
                                          <p:attrName>style.visibility</p:attrName>
                                        </p:attrNameLst>
                                      </p:cBhvr>
                                      <p:to>
                                        <p:strVal val="visible"/>
                                      </p:to>
                                    </p:set>
                                    <p:anim calcmode="lin" valueType="num">
                                      <p:cBhvr additive="base">
                                        <p:cTn dur="500"/>
                                        <p:tgtEl>
                                          <p:spTgt spid="10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100" name="Shape 1100"/>
        <p:cNvGrpSpPr/>
        <p:nvPr/>
      </p:nvGrpSpPr>
      <p:grpSpPr>
        <a:xfrm>
          <a:off x="0" y="0"/>
          <a:ext cx="0" cy="0"/>
          <a:chOff x="0" y="0"/>
          <a:chExt cx="0" cy="0"/>
        </a:xfrm>
      </p:grpSpPr>
      <p:cxnSp>
        <p:nvCxnSpPr>
          <p:cNvPr id="1101" name="Google Shape;1101;p11"/>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102" name="Google Shape;1102;p11"/>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103" name="Google Shape;1103;p11"/>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D) Environment, Agent, State, Action, Reward </a:t>
            </a:r>
            <a:endParaRPr/>
          </a:p>
          <a:p>
            <a:pPr indent="0" lvl="0" marL="0" marR="0" rtl="0" algn="l">
              <a:lnSpc>
                <a:spcPct val="100000"/>
              </a:lnSpc>
              <a:spcBef>
                <a:spcPts val="0"/>
              </a:spcBef>
              <a:spcAft>
                <a:spcPts val="0"/>
              </a:spcAft>
              <a:buNone/>
            </a:pPr>
            <a:r>
              <a:t/>
            </a:r>
            <a:endParaRPr b="0" i="0" sz="1500" u="none" cap="none" strike="noStrike">
              <a:solidFill>
                <a:schemeClr val="lt1"/>
              </a:solidFill>
              <a:latin typeface="Poppins Light"/>
              <a:ea typeface="Poppins Light"/>
              <a:cs typeface="Poppins Light"/>
              <a:sym typeface="Poppins Light"/>
            </a:endParaRPr>
          </a:p>
        </p:txBody>
      </p:sp>
      <p:sp>
        <p:nvSpPr>
          <p:cNvPr id="1104" name="Google Shape;1104;p11"/>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Agent, Environment, State, Action, Reward</a:t>
            </a:r>
            <a:endParaRPr b="0" i="0" sz="1500" u="none" cap="none" strike="noStrike">
              <a:solidFill>
                <a:schemeClr val="lt1"/>
              </a:solidFill>
              <a:latin typeface="Poppins Light"/>
              <a:ea typeface="Poppins Light"/>
              <a:cs typeface="Poppins Light"/>
              <a:sym typeface="Poppins Light"/>
            </a:endParaRPr>
          </a:p>
        </p:txBody>
      </p:sp>
      <p:sp>
        <p:nvSpPr>
          <p:cNvPr id="1105" name="Google Shape;1105;p11"/>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a:t>
            </a:r>
            <a:r>
              <a:rPr b="0" i="0" lang="fr-TN" sz="1400" u="none" cap="none" strike="noStrike">
                <a:solidFill>
                  <a:schemeClr val="lt1"/>
                </a:solidFill>
                <a:latin typeface="Arial"/>
                <a:ea typeface="Arial"/>
                <a:cs typeface="Arial"/>
                <a:sym typeface="Arial"/>
              </a:rPr>
              <a:t> Agent, State, Environment, Action, Reward</a:t>
            </a:r>
            <a:endParaRPr b="0" i="0" sz="1500" u="none" cap="none" strike="noStrike">
              <a:solidFill>
                <a:schemeClr val="lt1"/>
              </a:solidFill>
              <a:latin typeface="Poppins Light"/>
              <a:ea typeface="Poppins Light"/>
              <a:cs typeface="Poppins Light"/>
              <a:sym typeface="Poppins Light"/>
            </a:endParaRPr>
          </a:p>
        </p:txBody>
      </p:sp>
      <p:sp>
        <p:nvSpPr>
          <p:cNvPr id="1106" name="Google Shape;1106;p11"/>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r>
              <a:rPr b="0" i="0" lang="fr-TN" sz="1400" u="none" cap="none" strike="noStrike">
                <a:solidFill>
                  <a:schemeClr val="lt1"/>
                </a:solidFill>
                <a:latin typeface="Arial"/>
                <a:ea typeface="Arial"/>
                <a:cs typeface="Arial"/>
                <a:sym typeface="Arial"/>
              </a:rPr>
              <a:t>State, Agent, Environment, Action, Reward</a:t>
            </a:r>
            <a:endParaRPr b="0" i="0" sz="1500" u="none" cap="none" strike="noStrike">
              <a:solidFill>
                <a:schemeClr val="lt1"/>
              </a:solidFill>
              <a:latin typeface="Poppins Light"/>
              <a:ea typeface="Poppins Light"/>
              <a:cs typeface="Poppins Light"/>
              <a:sym typeface="Poppins Light"/>
            </a:endParaRPr>
          </a:p>
        </p:txBody>
      </p:sp>
      <p:grpSp>
        <p:nvGrpSpPr>
          <p:cNvPr id="1107" name="Google Shape;1107;p11"/>
          <p:cNvGrpSpPr/>
          <p:nvPr/>
        </p:nvGrpSpPr>
        <p:grpSpPr>
          <a:xfrm>
            <a:off x="-111" y="861097"/>
            <a:ext cx="9144223" cy="1129657"/>
            <a:chOff x="-148" y="1148129"/>
            <a:chExt cx="12192297" cy="1506209"/>
          </a:xfrm>
        </p:grpSpPr>
        <p:cxnSp>
          <p:nvCxnSpPr>
            <p:cNvPr id="1108" name="Google Shape;1108;p11"/>
            <p:cNvCxnSpPr>
              <a:endCxn id="1109"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110" name="Google Shape;1110;p11"/>
            <p:cNvCxnSpPr>
              <a:stCxn id="1109"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109" name="Google Shape;1109;p11"/>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What is the correct order for the components of an MDP?</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1111" name="Google Shape;1111;p11"/>
          <p:cNvGrpSpPr/>
          <p:nvPr/>
        </p:nvGrpSpPr>
        <p:grpSpPr>
          <a:xfrm>
            <a:off x="592408" y="1085144"/>
            <a:ext cx="681561" cy="681561"/>
            <a:chOff x="3091078" y="1871878"/>
            <a:chExt cx="990804" cy="990804"/>
          </a:xfrm>
        </p:grpSpPr>
        <p:sp>
          <p:nvSpPr>
            <p:cNvPr id="1112" name="Google Shape;1112;p11"/>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13" name="Google Shape;1113;p11"/>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1114" name="Google Shape;1114;p11"/>
          <p:cNvPicPr preferRelativeResize="0"/>
          <p:nvPr/>
        </p:nvPicPr>
        <p:blipFill rotWithShape="1">
          <a:blip r:embed="rId3">
            <a:alphaModFix/>
          </a:blip>
          <a:srcRect b="0" l="0" r="0" t="0"/>
          <a:stretch/>
        </p:blipFill>
        <p:spPr>
          <a:xfrm>
            <a:off x="1185026" y="1328599"/>
            <a:ext cx="6210278" cy="3480485"/>
          </a:xfrm>
          <a:prstGeom prst="rect">
            <a:avLst/>
          </a:prstGeom>
          <a:noFill/>
          <a:ln>
            <a:noFill/>
          </a:ln>
        </p:spPr>
      </p:pic>
      <p:sp>
        <p:nvSpPr>
          <p:cNvPr id="1115" name="Google Shape;1115;p11"/>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500"/>
                                        <p:tgtEl>
                                          <p:spTgt spid="11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2"/>
          <p:cNvSpPr txBox="1"/>
          <p:nvPr>
            <p:ph type="ctrTitle"/>
          </p:nvPr>
        </p:nvSpPr>
        <p:spPr>
          <a:xfrm>
            <a:off x="1771213" y="470974"/>
            <a:ext cx="5229489"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400"/>
              <a:t>Expected Return - What Drives a RL Agent in an MDP</a:t>
            </a:r>
            <a:br>
              <a:rPr lang="fr-TN" sz="2400"/>
            </a:br>
            <a:endParaRPr sz="2400"/>
          </a:p>
        </p:txBody>
      </p:sp>
      <p:sp>
        <p:nvSpPr>
          <p:cNvPr id="1121" name="Google Shape;1121;p12"/>
          <p:cNvSpPr/>
          <p:nvPr/>
        </p:nvSpPr>
        <p:spPr>
          <a:xfrm>
            <a:off x="164146" y="1712372"/>
            <a:ext cx="4793492"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212529"/>
              </a:solidFill>
              <a:latin typeface="Arial"/>
              <a:ea typeface="Arial"/>
              <a:cs typeface="Arial"/>
              <a:sym typeface="Arial"/>
            </a:endParaRPr>
          </a:p>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The goal of an agent in an MDP is to maximize its cumulative rewards. We need a way to aggregate and formalize these cumulative rewards. </a:t>
            </a:r>
            <a:endParaRPr/>
          </a:p>
          <a:p>
            <a:pPr indent="0" lvl="0" marL="0" marR="0" rtl="0" algn="l">
              <a:lnSpc>
                <a:spcPct val="100000"/>
              </a:lnSpc>
              <a:spcBef>
                <a:spcPts val="0"/>
              </a:spcBef>
              <a:spcAft>
                <a:spcPts val="0"/>
              </a:spcAft>
              <a:buNone/>
            </a:pPr>
            <a:r>
              <a:t/>
            </a:r>
            <a:endParaRPr b="0" i="0" sz="1400" u="none" cap="none" strike="noStrike">
              <a:solidFill>
                <a:srgbClr val="212529"/>
              </a:solidFill>
              <a:latin typeface="Arial"/>
              <a:ea typeface="Arial"/>
              <a:cs typeface="Arial"/>
              <a:sym typeface="Arial"/>
            </a:endParaRPr>
          </a:p>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For this, we introduce the concept of the </a:t>
            </a:r>
            <a:r>
              <a:rPr b="0" i="1" lang="fr-TN" sz="1400" u="none" cap="none" strike="noStrike">
                <a:solidFill>
                  <a:srgbClr val="212529"/>
                </a:solidFill>
                <a:latin typeface="Arial"/>
                <a:ea typeface="Arial"/>
                <a:cs typeface="Arial"/>
                <a:sym typeface="Arial"/>
              </a:rPr>
              <a:t>expected return</a:t>
            </a:r>
            <a:r>
              <a:rPr b="0" i="0" lang="fr-TN" sz="1400" u="none" cap="none" strike="noStrike">
                <a:solidFill>
                  <a:srgbClr val="212529"/>
                </a:solidFill>
                <a:latin typeface="Arial"/>
                <a:ea typeface="Arial"/>
                <a:cs typeface="Arial"/>
                <a:sym typeface="Arial"/>
              </a:rPr>
              <a:t> of the rewards at a given time step.</a:t>
            </a:r>
            <a:endParaRPr/>
          </a:p>
          <a:p>
            <a:pPr indent="0" lvl="0" marL="0" marR="0" rtl="0" algn="l">
              <a:lnSpc>
                <a:spcPct val="100000"/>
              </a:lnSpc>
              <a:spcBef>
                <a:spcPts val="0"/>
              </a:spcBef>
              <a:spcAft>
                <a:spcPts val="0"/>
              </a:spcAft>
              <a:buNone/>
            </a:pPr>
            <a:r>
              <a:t/>
            </a:r>
            <a:endParaRPr b="0" i="0" sz="1400" u="none" cap="none" strike="noStrike">
              <a:solidFill>
                <a:srgbClr val="212529"/>
              </a:solidFill>
              <a:latin typeface="Arial"/>
              <a:ea typeface="Arial"/>
              <a:cs typeface="Arial"/>
              <a:sym typeface="Arial"/>
            </a:endParaRPr>
          </a:p>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For now, we can think of the return simply as the sum of future rewards. Mathematically, we define the return G at time t as</a:t>
            </a:r>
            <a:endParaRPr/>
          </a:p>
        </p:txBody>
      </p:sp>
      <p:pic>
        <p:nvPicPr>
          <p:cNvPr id="1122" name="Google Shape;1122;p12"/>
          <p:cNvPicPr preferRelativeResize="0"/>
          <p:nvPr/>
        </p:nvPicPr>
        <p:blipFill rotWithShape="1">
          <a:blip r:embed="rId3">
            <a:alphaModFix/>
          </a:blip>
          <a:srcRect b="0" l="0" r="0" t="0"/>
          <a:stretch/>
        </p:blipFill>
        <p:spPr>
          <a:xfrm>
            <a:off x="756286" y="4264568"/>
            <a:ext cx="3276884" cy="358171"/>
          </a:xfrm>
          <a:prstGeom prst="rect">
            <a:avLst/>
          </a:prstGeom>
          <a:noFill/>
          <a:ln cap="flat" cmpd="sng" w="9525">
            <a:solidFill>
              <a:srgbClr val="FF0000"/>
            </a:solidFill>
            <a:prstDash val="solid"/>
            <a:round/>
            <a:headEnd len="sm" w="sm" type="none"/>
            <a:tailEnd len="sm" w="sm" type="none"/>
          </a:ln>
        </p:spPr>
      </p:pic>
      <p:sp>
        <p:nvSpPr>
          <p:cNvPr id="1123" name="Google Shape;1123;p12"/>
          <p:cNvSpPr/>
          <p:nvPr/>
        </p:nvSpPr>
        <p:spPr>
          <a:xfrm>
            <a:off x="5609404" y="2601736"/>
            <a:ext cx="524786" cy="258914"/>
          </a:xfrm>
          <a:prstGeom prst="right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4" name="Google Shape;1124;p12"/>
          <p:cNvSpPr/>
          <p:nvPr/>
        </p:nvSpPr>
        <p:spPr>
          <a:xfrm>
            <a:off x="983257" y="4774277"/>
            <a:ext cx="23711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where </a:t>
            </a:r>
            <a:r>
              <a:rPr b="0" i="0" lang="fr-TN" sz="1400" u="none" cap="none" strike="noStrike">
                <a:solidFill>
                  <a:srgbClr val="000000"/>
                </a:solidFill>
                <a:latin typeface="Arial"/>
                <a:ea typeface="Arial"/>
                <a:cs typeface="Arial"/>
                <a:sym typeface="Arial"/>
              </a:rPr>
              <a:t>T</a:t>
            </a:r>
            <a:r>
              <a:rPr b="0" i="0" lang="fr-TN" sz="1400" u="none" cap="none" strike="noStrike">
                <a:solidFill>
                  <a:srgbClr val="212529"/>
                </a:solidFill>
                <a:latin typeface="Arial"/>
                <a:ea typeface="Arial"/>
                <a:cs typeface="Arial"/>
                <a:sym typeface="Arial"/>
              </a:rPr>
              <a:t> is the final time step.</a:t>
            </a:r>
            <a:endParaRPr b="0" i="0" sz="1400" u="none" cap="none" strike="noStrike">
              <a:solidFill>
                <a:srgbClr val="000000"/>
              </a:solidFill>
              <a:latin typeface="Arial"/>
              <a:ea typeface="Arial"/>
              <a:cs typeface="Arial"/>
              <a:sym typeface="Arial"/>
            </a:endParaRPr>
          </a:p>
        </p:txBody>
      </p:sp>
      <p:sp>
        <p:nvSpPr>
          <p:cNvPr id="1125" name="Google Shape;1125;p12"/>
          <p:cNvSpPr/>
          <p:nvPr/>
        </p:nvSpPr>
        <p:spPr>
          <a:xfrm>
            <a:off x="6301047" y="2439597"/>
            <a:ext cx="25921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It is the agent's goal to maximize the expected return of rewards.</a:t>
            </a:r>
            <a:endParaRPr b="0" i="0" sz="1400" u="none" cap="none" strike="noStrike">
              <a:solidFill>
                <a:srgbClr val="000000"/>
              </a:solidFill>
              <a:latin typeface="Arial"/>
              <a:ea typeface="Arial"/>
              <a:cs typeface="Arial"/>
              <a:sym typeface="Arial"/>
            </a:endParaRPr>
          </a:p>
        </p:txBody>
      </p:sp>
      <p:sp>
        <p:nvSpPr>
          <p:cNvPr id="1126" name="Google Shape;1126;p12"/>
          <p:cNvSpPr/>
          <p:nvPr/>
        </p:nvSpPr>
        <p:spPr>
          <a:xfrm>
            <a:off x="409943" y="1347838"/>
            <a:ext cx="17155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002060"/>
                </a:solidFill>
                <a:latin typeface="Arial"/>
                <a:ea typeface="Arial"/>
                <a:cs typeface="Arial"/>
                <a:sym typeface="Arial"/>
              </a:rPr>
              <a:t>Expected return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500"/>
                                        <p:tgtEl>
                                          <p:spTgt spid="11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500"/>
                                        <p:tgtEl>
                                          <p:spTgt spid="11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2"/>
                                        </p:tgtEl>
                                        <p:attrNameLst>
                                          <p:attrName>style.visibility</p:attrName>
                                        </p:attrNameLst>
                                      </p:cBhvr>
                                      <p:to>
                                        <p:strVal val="visible"/>
                                      </p:to>
                                    </p:set>
                                    <p:anim calcmode="lin" valueType="num">
                                      <p:cBhvr additive="base">
                                        <p:cTn dur="500"/>
                                        <p:tgtEl>
                                          <p:spTgt spid="11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24"/>
                                        </p:tgtEl>
                                        <p:attrNameLst>
                                          <p:attrName>style.visibility</p:attrName>
                                        </p:attrNameLst>
                                      </p:cBhvr>
                                      <p:to>
                                        <p:strVal val="visible"/>
                                      </p:to>
                                    </p:set>
                                    <p:anim calcmode="lin" valueType="num">
                                      <p:cBhvr additive="base">
                                        <p:cTn dur="500"/>
                                        <p:tgtEl>
                                          <p:spTgt spid="11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
          <p:cNvSpPr/>
          <p:nvPr/>
        </p:nvSpPr>
        <p:spPr>
          <a:xfrm>
            <a:off x="2766099" y="255472"/>
            <a:ext cx="28889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002060"/>
                </a:solidFill>
                <a:latin typeface="Arial"/>
                <a:ea typeface="Arial"/>
                <a:cs typeface="Arial"/>
                <a:sym typeface="Arial"/>
              </a:rPr>
              <a:t>Episodic vs. continuing tasks</a:t>
            </a:r>
            <a:endParaRPr/>
          </a:p>
        </p:txBody>
      </p:sp>
      <p:pic>
        <p:nvPicPr>
          <p:cNvPr id="1132" name="Google Shape;1132;p13"/>
          <p:cNvPicPr preferRelativeResize="0"/>
          <p:nvPr/>
        </p:nvPicPr>
        <p:blipFill rotWithShape="1">
          <a:blip r:embed="rId3">
            <a:alphaModFix/>
          </a:blip>
          <a:srcRect b="0" l="0" r="0" t="0"/>
          <a:stretch/>
        </p:blipFill>
        <p:spPr>
          <a:xfrm>
            <a:off x="998456" y="1055834"/>
            <a:ext cx="2511494" cy="1543170"/>
          </a:xfrm>
          <a:prstGeom prst="rect">
            <a:avLst/>
          </a:prstGeom>
          <a:noFill/>
          <a:ln>
            <a:noFill/>
          </a:ln>
        </p:spPr>
      </p:pic>
      <p:sp>
        <p:nvSpPr>
          <p:cNvPr id="1133" name="Google Shape;1133;p13"/>
          <p:cNvSpPr/>
          <p:nvPr/>
        </p:nvSpPr>
        <p:spPr>
          <a:xfrm>
            <a:off x="439466" y="4602779"/>
            <a:ext cx="14189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002060"/>
                </a:solidFill>
                <a:latin typeface="Arial"/>
                <a:ea typeface="Arial"/>
                <a:cs typeface="Arial"/>
                <a:sym typeface="Arial"/>
              </a:rPr>
              <a:t>Continuing tasks</a:t>
            </a:r>
            <a:endParaRPr b="1" i="0" sz="1400" u="none" cap="none" strike="noStrike">
              <a:solidFill>
                <a:srgbClr val="002060"/>
              </a:solidFill>
              <a:latin typeface="Arial"/>
              <a:ea typeface="Arial"/>
              <a:cs typeface="Arial"/>
              <a:sym typeface="Arial"/>
            </a:endParaRPr>
          </a:p>
        </p:txBody>
      </p:sp>
      <p:sp>
        <p:nvSpPr>
          <p:cNvPr id="1134" name="Google Shape;1134;p13"/>
          <p:cNvSpPr/>
          <p:nvPr/>
        </p:nvSpPr>
        <p:spPr>
          <a:xfrm>
            <a:off x="3849130" y="569387"/>
            <a:ext cx="4572000" cy="3455626"/>
          </a:xfrm>
          <a:prstGeom prst="rect">
            <a:avLst/>
          </a:prstGeom>
          <a:noFill/>
          <a:ln>
            <a:noFill/>
          </a:ln>
        </p:spPr>
        <p:txBody>
          <a:bodyPr anchorCtr="0" anchor="ctr" bIns="45700" lIns="91425" spcFirstLastPara="1" rIns="91425" wrap="square" tIns="45700">
            <a:spAutoFit/>
          </a:bodyPr>
          <a:lstStyle/>
          <a:p>
            <a:pPr indent="-66675" lvl="0" marL="0" marR="0" rtl="0" algn="l">
              <a:lnSpc>
                <a:spcPct val="150000"/>
              </a:lnSpc>
              <a:spcBef>
                <a:spcPts val="0"/>
              </a:spcBef>
              <a:spcAft>
                <a:spcPts val="0"/>
              </a:spcAft>
              <a:buClr>
                <a:srgbClr val="446E32"/>
              </a:buClr>
              <a:buSzPts val="1050"/>
              <a:buFont typeface="Arial"/>
              <a:buChar char="•"/>
            </a:pPr>
            <a:r>
              <a:rPr b="1" i="0" lang="fr-TN" sz="1050" u="none" cap="none" strike="noStrike">
                <a:solidFill>
                  <a:srgbClr val="446E32"/>
                </a:solidFill>
                <a:latin typeface="Arial"/>
                <a:ea typeface="Arial"/>
                <a:cs typeface="Arial"/>
                <a:sym typeface="Arial"/>
              </a:rPr>
              <a:t>Episodic Tasks</a:t>
            </a:r>
            <a:r>
              <a:rPr b="0" i="0" lang="fr-TN" sz="1050" u="none" cap="none" strike="noStrike">
                <a:solidFill>
                  <a:srgbClr val="446E32"/>
                </a:solidFill>
                <a:latin typeface="Arial"/>
                <a:ea typeface="Arial"/>
                <a:cs typeface="Arial"/>
                <a:sym typeface="Arial"/>
              </a:rPr>
              <a:t>:</a:t>
            </a:r>
            <a:endParaRPr b="0" i="0" sz="1050" u="none" cap="none" strike="noStrike">
              <a:solidFill>
                <a:srgbClr val="446E3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446E32"/>
              </a:solidFill>
              <a:latin typeface="Arial"/>
              <a:ea typeface="Arial"/>
              <a:cs typeface="Arial"/>
              <a:sym typeface="Arial"/>
            </a:endParaRPr>
          </a:p>
          <a:p>
            <a:pPr indent="-66675" lvl="0" marL="0" marR="0" rtl="0" algn="l">
              <a:lnSpc>
                <a:spcPct val="150000"/>
              </a:lnSpc>
              <a:spcBef>
                <a:spcPts val="0"/>
              </a:spcBef>
              <a:spcAft>
                <a:spcPts val="0"/>
              </a:spcAft>
              <a:buClr>
                <a:schemeClr val="dk1"/>
              </a:buClr>
              <a:buSzPts val="1050"/>
              <a:buFont typeface="Arial"/>
              <a:buChar char="•"/>
            </a:pPr>
            <a:r>
              <a:rPr b="0" i="0" lang="fr-TN" sz="1050" u="none" cap="none" strike="noStrike">
                <a:solidFill>
                  <a:schemeClr val="dk1"/>
                </a:solidFill>
                <a:latin typeface="Arial"/>
                <a:ea typeface="Arial"/>
                <a:cs typeface="Arial"/>
                <a:sym typeface="Arial"/>
              </a:rPr>
              <a:t>Some tasks naturally break into episodes with a </a:t>
            </a:r>
            <a:r>
              <a:rPr b="1" i="0" lang="fr-TN" sz="1050" u="none" cap="none" strike="noStrike">
                <a:solidFill>
                  <a:schemeClr val="dk1"/>
                </a:solidFill>
                <a:latin typeface="Arial"/>
                <a:ea typeface="Arial"/>
                <a:cs typeface="Arial"/>
                <a:sym typeface="Arial"/>
              </a:rPr>
              <a:t>final time step T</a:t>
            </a:r>
            <a:r>
              <a:rPr b="0" i="0" lang="fr-TN" sz="1050" u="none" cap="none" strike="noStrike">
                <a:solidFill>
                  <a:schemeClr val="dk1"/>
                </a:solidFill>
                <a:latin typeface="Arial"/>
                <a:ea typeface="Arial"/>
                <a:cs typeface="Arial"/>
                <a:sym typeface="Arial"/>
              </a:rPr>
              <a:t>(e.g., a game of Pong where each round is an episode).</a:t>
            </a:r>
            <a:endParaRPr/>
          </a:p>
          <a:p>
            <a:pPr indent="-66675" lvl="0" marL="0" marR="0" rtl="0" algn="l">
              <a:lnSpc>
                <a:spcPct val="150000"/>
              </a:lnSpc>
              <a:spcBef>
                <a:spcPts val="0"/>
              </a:spcBef>
              <a:spcAft>
                <a:spcPts val="0"/>
              </a:spcAft>
              <a:buClr>
                <a:schemeClr val="dk1"/>
              </a:buClr>
              <a:buSzPts val="1050"/>
              <a:buFont typeface="Arial"/>
              <a:buChar char="•"/>
            </a:pPr>
            <a:r>
              <a:rPr b="0" i="0" lang="fr-TN" sz="1050" u="none" cap="none" strike="noStrike">
                <a:solidFill>
                  <a:schemeClr val="dk1"/>
                </a:solidFill>
                <a:latin typeface="Arial"/>
                <a:ea typeface="Arial"/>
                <a:cs typeface="Arial"/>
                <a:sym typeface="Arial"/>
              </a:rPr>
              <a:t>After reaching a </a:t>
            </a:r>
            <a:r>
              <a:rPr b="1" i="0" lang="fr-TN" sz="1050" u="none" cap="none" strike="noStrike">
                <a:solidFill>
                  <a:schemeClr val="dk1"/>
                </a:solidFill>
                <a:latin typeface="Arial"/>
                <a:ea typeface="Arial"/>
                <a:cs typeface="Arial"/>
                <a:sym typeface="Arial"/>
              </a:rPr>
              <a:t>terminal state</a:t>
            </a:r>
            <a:r>
              <a:rPr b="0" i="0" lang="fr-TN" sz="1050" u="none" cap="none" strike="noStrike">
                <a:solidFill>
                  <a:schemeClr val="dk1"/>
                </a:solidFill>
                <a:latin typeface="Arial"/>
                <a:ea typeface="Arial"/>
                <a:cs typeface="Arial"/>
                <a:sym typeface="Arial"/>
              </a:rPr>
              <a:t>, the environment resets before starting a new episode.</a:t>
            </a:r>
            <a:endParaRPr b="0" i="0" sz="105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050" u="none" cap="none" strike="noStrike">
              <a:solidFill>
                <a:schemeClr val="dk1"/>
              </a:solidFill>
              <a:latin typeface="Arial"/>
              <a:ea typeface="Arial"/>
              <a:cs typeface="Arial"/>
              <a:sym typeface="Arial"/>
            </a:endParaRPr>
          </a:p>
          <a:p>
            <a:pPr indent="-66675" lvl="0" marL="0" marR="0" rtl="0" algn="l">
              <a:lnSpc>
                <a:spcPct val="150000"/>
              </a:lnSpc>
              <a:spcBef>
                <a:spcPts val="0"/>
              </a:spcBef>
              <a:spcAft>
                <a:spcPts val="0"/>
              </a:spcAft>
              <a:buClr>
                <a:srgbClr val="446E32"/>
              </a:buClr>
              <a:buSzPts val="1050"/>
              <a:buFont typeface="Arial"/>
              <a:buChar char="•"/>
            </a:pPr>
            <a:r>
              <a:rPr b="1" i="0" lang="fr-TN" sz="1050" u="none" cap="none" strike="noStrike">
                <a:solidFill>
                  <a:srgbClr val="446E32"/>
                </a:solidFill>
                <a:latin typeface="Arial"/>
                <a:ea typeface="Arial"/>
                <a:cs typeface="Arial"/>
                <a:sym typeface="Arial"/>
              </a:rPr>
              <a:t>Continuing Tasks</a:t>
            </a:r>
            <a:r>
              <a:rPr b="0" i="0" lang="fr-TN" sz="1050" u="none" cap="none" strike="noStrike">
                <a:solidFill>
                  <a:srgbClr val="446E32"/>
                </a:solidFill>
                <a:latin typeface="Arial"/>
                <a:ea typeface="Arial"/>
                <a:cs typeface="Arial"/>
                <a:sym typeface="Arial"/>
              </a:rPr>
              <a:t>:</a:t>
            </a:r>
            <a:endParaRPr b="0" i="0" sz="1050" u="none" cap="none" strike="noStrike">
              <a:solidFill>
                <a:srgbClr val="446E3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50"/>
              <a:buFont typeface="Arial"/>
              <a:buNone/>
            </a:pPr>
            <a:r>
              <a:t/>
            </a:r>
            <a:endParaRPr b="0" i="0" sz="1050" u="none" cap="none" strike="noStrike">
              <a:solidFill>
                <a:srgbClr val="446E32"/>
              </a:solidFill>
              <a:latin typeface="Arial"/>
              <a:ea typeface="Arial"/>
              <a:cs typeface="Arial"/>
              <a:sym typeface="Arial"/>
            </a:endParaRPr>
          </a:p>
          <a:p>
            <a:pPr indent="-66675" lvl="0" marL="0" marR="0" rtl="0" algn="l">
              <a:lnSpc>
                <a:spcPct val="150000"/>
              </a:lnSpc>
              <a:spcBef>
                <a:spcPts val="0"/>
              </a:spcBef>
              <a:spcAft>
                <a:spcPts val="0"/>
              </a:spcAft>
              <a:buClr>
                <a:schemeClr val="dk1"/>
              </a:buClr>
              <a:buSzPts val="1050"/>
              <a:buFont typeface="Arial"/>
              <a:buChar char="•"/>
            </a:pPr>
            <a:r>
              <a:rPr b="0" i="0" lang="fr-TN" sz="1050" u="none" cap="none" strike="noStrike">
                <a:solidFill>
                  <a:schemeClr val="dk1"/>
                </a:solidFill>
                <a:latin typeface="Arial"/>
                <a:ea typeface="Arial"/>
                <a:cs typeface="Arial"/>
                <a:sym typeface="Arial"/>
              </a:rPr>
              <a:t>Other tasks </a:t>
            </a:r>
            <a:r>
              <a:rPr b="1" i="0" lang="fr-TN" sz="1050" u="none" cap="none" strike="noStrike">
                <a:solidFill>
                  <a:schemeClr val="dk1"/>
                </a:solidFill>
                <a:latin typeface="Arial"/>
                <a:ea typeface="Arial"/>
                <a:cs typeface="Arial"/>
                <a:sym typeface="Arial"/>
              </a:rPr>
              <a:t>do not</a:t>
            </a:r>
            <a:r>
              <a:rPr b="0" i="0" lang="fr-TN" sz="1050" u="none" cap="none" strike="noStrike">
                <a:solidFill>
                  <a:schemeClr val="dk1"/>
                </a:solidFill>
                <a:latin typeface="Arial"/>
                <a:ea typeface="Arial"/>
                <a:cs typeface="Arial"/>
                <a:sym typeface="Arial"/>
              </a:rPr>
              <a:t> have a clear endpoint and continue indefinitely (</a:t>
            </a:r>
            <a:r>
              <a:rPr b="1" i="0" lang="fr-TN" sz="1050" u="none" cap="none" strike="noStrike">
                <a:solidFill>
                  <a:schemeClr val="dk1"/>
                </a:solidFill>
                <a:latin typeface="Arial"/>
                <a:ea typeface="Arial"/>
                <a:cs typeface="Arial"/>
                <a:sym typeface="Arial"/>
              </a:rPr>
              <a:t>e.g., stock trading, robot control</a:t>
            </a:r>
            <a:r>
              <a:rPr b="0" i="0" lang="fr-TN" sz="1050" u="none" cap="none" strike="noStrike">
                <a:solidFill>
                  <a:schemeClr val="dk1"/>
                </a:solidFill>
                <a:latin typeface="Arial"/>
                <a:ea typeface="Arial"/>
                <a:cs typeface="Arial"/>
                <a:sym typeface="Arial"/>
              </a:rPr>
              <a:t>).</a:t>
            </a:r>
            <a:endParaRPr/>
          </a:p>
          <a:p>
            <a:pPr indent="-66675" lvl="0" marL="0" marR="0" rtl="0" algn="l">
              <a:lnSpc>
                <a:spcPct val="150000"/>
              </a:lnSpc>
              <a:spcBef>
                <a:spcPts val="0"/>
              </a:spcBef>
              <a:spcAft>
                <a:spcPts val="0"/>
              </a:spcAft>
              <a:buClr>
                <a:schemeClr val="dk1"/>
              </a:buClr>
              <a:buSzPts val="1050"/>
              <a:buFont typeface="Arial"/>
              <a:buChar char="•"/>
            </a:pPr>
            <a:r>
              <a:rPr b="0" i="0" lang="fr-TN" sz="1050" u="none" cap="none" strike="noStrike">
                <a:solidFill>
                  <a:schemeClr val="dk1"/>
                </a:solidFill>
                <a:latin typeface="Arial"/>
                <a:ea typeface="Arial"/>
                <a:cs typeface="Arial"/>
                <a:sym typeface="Arial"/>
              </a:rPr>
              <a:t>These tasks lack a final time step, making it difficult to define a return using finite sums.</a:t>
            </a:r>
            <a:endParaRPr/>
          </a:p>
          <a:p>
            <a:pPr indent="0" lvl="0" marL="0" marR="0" rtl="0" algn="l">
              <a:lnSpc>
                <a:spcPct val="15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135" name="Google Shape;1135;p13"/>
          <p:cNvSpPr/>
          <p:nvPr/>
        </p:nvSpPr>
        <p:spPr>
          <a:xfrm>
            <a:off x="1960416" y="3991599"/>
            <a:ext cx="6744117" cy="1166153"/>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Since continuing tasks can have </a:t>
            </a:r>
            <a:r>
              <a:rPr b="1" i="0" lang="fr-TN" sz="1200" u="none" cap="none" strike="noStrike">
                <a:solidFill>
                  <a:schemeClr val="dk1"/>
                </a:solidFill>
                <a:latin typeface="Arial"/>
                <a:ea typeface="Arial"/>
                <a:cs typeface="Arial"/>
                <a:sym typeface="Arial"/>
              </a:rPr>
              <a:t>T=∞</a:t>
            </a:r>
            <a:r>
              <a:rPr b="0" i="0" lang="fr-TN" sz="1200" u="none" cap="none" strike="noStrike">
                <a:solidFill>
                  <a:schemeClr val="dk1"/>
                </a:solidFill>
                <a:latin typeface="Arial"/>
                <a:ea typeface="Arial"/>
                <a:cs typeface="Arial"/>
                <a:sym typeface="Arial"/>
              </a:rPr>
              <a:t>, the return could be </a:t>
            </a:r>
            <a:r>
              <a:rPr b="1" i="0" lang="fr-TN" sz="1200" u="none" cap="none" strike="noStrike">
                <a:solidFill>
                  <a:schemeClr val="dk1"/>
                </a:solidFill>
                <a:latin typeface="Arial"/>
                <a:ea typeface="Arial"/>
                <a:cs typeface="Arial"/>
                <a:sym typeface="Arial"/>
              </a:rPr>
              <a:t>infinite</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To handle this, a refined method for computing return is needed (e.g., </a:t>
            </a:r>
            <a:r>
              <a:rPr b="1" i="0" lang="fr-TN" sz="1200" u="none" cap="none" strike="noStrike">
                <a:solidFill>
                  <a:schemeClr val="dk1"/>
                </a:solidFill>
                <a:latin typeface="Arial"/>
                <a:ea typeface="Arial"/>
                <a:cs typeface="Arial"/>
                <a:sym typeface="Arial"/>
              </a:rPr>
              <a:t>discounted rewards</a:t>
            </a:r>
            <a:r>
              <a:rPr b="0" i="0" lang="fr-TN" sz="1200" u="none" cap="none" strike="noStrike">
                <a:solidFill>
                  <a:schemeClr val="dk1"/>
                </a:solidFill>
                <a:latin typeface="Arial"/>
                <a:ea typeface="Arial"/>
                <a:cs typeface="Arial"/>
                <a:sym typeface="Arial"/>
              </a:rPr>
              <a:t> with a discount factor γ).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500"/>
                                        <p:tgtEl>
                                          <p:spTgt spid="11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500"/>
                                        <p:tgtEl>
                                          <p:spTgt spid="11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500"/>
                                        <p:tgtEl>
                                          <p:spTgt spid="11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3"/>
                                        </p:tgtEl>
                                        <p:attrNameLst>
                                          <p:attrName>style.visibility</p:attrName>
                                        </p:attrNameLst>
                                      </p:cBhvr>
                                      <p:to>
                                        <p:strVal val="visible"/>
                                      </p:to>
                                    </p:set>
                                    <p:anim calcmode="lin" valueType="num">
                                      <p:cBhvr additive="base">
                                        <p:cTn dur="500"/>
                                        <p:tgtEl>
                                          <p:spTgt spid="11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4"/>
          <p:cNvPicPr preferRelativeResize="0"/>
          <p:nvPr/>
        </p:nvPicPr>
        <p:blipFill rotWithShape="1">
          <a:blip r:embed="rId3">
            <a:alphaModFix/>
          </a:blip>
          <a:srcRect b="0" l="0" r="0" t="0"/>
          <a:stretch/>
        </p:blipFill>
        <p:spPr>
          <a:xfrm>
            <a:off x="3286122" y="4135223"/>
            <a:ext cx="2274145" cy="785867"/>
          </a:xfrm>
          <a:prstGeom prst="rect">
            <a:avLst/>
          </a:prstGeom>
          <a:noFill/>
          <a:ln cap="flat" cmpd="sng" w="9525">
            <a:solidFill>
              <a:srgbClr val="FF0000"/>
            </a:solidFill>
            <a:prstDash val="solid"/>
            <a:round/>
            <a:headEnd len="sm" w="sm" type="none"/>
            <a:tailEnd len="sm" w="sm" type="none"/>
          </a:ln>
        </p:spPr>
      </p:pic>
      <p:sp>
        <p:nvSpPr>
          <p:cNvPr id="1141" name="Google Shape;1141;p14"/>
          <p:cNvSpPr/>
          <p:nvPr/>
        </p:nvSpPr>
        <p:spPr>
          <a:xfrm>
            <a:off x="3286122" y="222410"/>
            <a:ext cx="19223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1D4264"/>
                </a:solidFill>
                <a:latin typeface="Arial"/>
                <a:ea typeface="Arial"/>
                <a:cs typeface="Arial"/>
                <a:sym typeface="Arial"/>
              </a:rPr>
              <a:t>Discounted return</a:t>
            </a:r>
            <a:endParaRPr/>
          </a:p>
        </p:txBody>
      </p:sp>
      <p:sp>
        <p:nvSpPr>
          <p:cNvPr id="1142" name="Google Shape;1142;p14"/>
          <p:cNvSpPr/>
          <p:nvPr/>
        </p:nvSpPr>
        <p:spPr>
          <a:xfrm>
            <a:off x="861325" y="711326"/>
            <a:ext cx="75784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The agent will be choosing action</a:t>
            </a:r>
            <a:r>
              <a:rPr b="1" i="0" lang="fr-TN" sz="1400" u="none" cap="none" strike="noStrike">
                <a:solidFill>
                  <a:srgbClr val="212529"/>
                </a:solidFill>
                <a:latin typeface="Arial"/>
                <a:ea typeface="Arial"/>
                <a:cs typeface="Arial"/>
                <a:sym typeface="Arial"/>
              </a:rPr>
              <a:t> </a:t>
            </a:r>
            <a:r>
              <a:rPr b="1" i="0" lang="fr-TN" sz="1400" u="none" cap="none" strike="noStrike">
                <a:solidFill>
                  <a:srgbClr val="000000"/>
                </a:solidFill>
                <a:latin typeface="Arial"/>
                <a:ea typeface="Arial"/>
                <a:cs typeface="Arial"/>
                <a:sym typeface="Arial"/>
              </a:rPr>
              <a:t>At</a:t>
            </a:r>
            <a:r>
              <a:rPr b="0" i="0" lang="fr-TN" sz="1400" u="none" cap="none" strike="noStrike">
                <a:solidFill>
                  <a:srgbClr val="212529"/>
                </a:solidFill>
                <a:latin typeface="Arial"/>
                <a:ea typeface="Arial"/>
                <a:cs typeface="Arial"/>
                <a:sym typeface="Arial"/>
              </a:rPr>
              <a:t> at each time </a:t>
            </a:r>
            <a:r>
              <a:rPr b="0" i="0" lang="fr-TN" sz="1400" u="none" cap="none" strike="noStrike">
                <a:solidFill>
                  <a:srgbClr val="000000"/>
                </a:solidFill>
                <a:latin typeface="Arial"/>
                <a:ea typeface="Arial"/>
                <a:cs typeface="Arial"/>
                <a:sym typeface="Arial"/>
              </a:rPr>
              <a:t>t</a:t>
            </a:r>
            <a:r>
              <a:rPr b="0" i="0" lang="fr-TN" sz="1400" u="none" cap="none" strike="noStrike">
                <a:solidFill>
                  <a:srgbClr val="212529"/>
                </a:solidFill>
                <a:latin typeface="Arial"/>
                <a:ea typeface="Arial"/>
                <a:cs typeface="Arial"/>
                <a:sym typeface="Arial"/>
              </a:rPr>
              <a:t> to maximize the expected discounted return.</a:t>
            </a:r>
            <a:endParaRPr b="0" i="0" sz="1400" u="none" cap="none" strike="noStrike">
              <a:solidFill>
                <a:srgbClr val="000000"/>
              </a:solidFill>
              <a:latin typeface="Arial"/>
              <a:ea typeface="Arial"/>
              <a:cs typeface="Arial"/>
              <a:sym typeface="Arial"/>
            </a:endParaRPr>
          </a:p>
        </p:txBody>
      </p:sp>
      <p:sp>
        <p:nvSpPr>
          <p:cNvPr id="1143" name="Google Shape;1143;p14"/>
          <p:cNvSpPr/>
          <p:nvPr/>
        </p:nvSpPr>
        <p:spPr>
          <a:xfrm>
            <a:off x="722100" y="1539593"/>
            <a:ext cx="27346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000000"/>
                </a:solidFill>
                <a:latin typeface="Arial"/>
                <a:ea typeface="Arial"/>
                <a:cs typeface="Arial"/>
                <a:sym typeface="Arial"/>
              </a:rPr>
              <a:t>Discounted return formula</a:t>
            </a:r>
            <a:r>
              <a:rPr b="0" i="0" lang="fr-TN" sz="1400" u="none" cap="none" strike="noStrike">
                <a:solidFill>
                  <a:srgbClr val="000000"/>
                </a:solidFill>
                <a:latin typeface="Arial"/>
                <a:ea typeface="Arial"/>
                <a:cs typeface="Arial"/>
                <a:sym typeface="Arial"/>
              </a:rPr>
              <a:t>:</a:t>
            </a:r>
            <a:endParaRPr/>
          </a:p>
        </p:txBody>
      </p:sp>
      <p:sp>
        <p:nvSpPr>
          <p:cNvPr id="1144" name="Google Shape;1144;p14"/>
          <p:cNvSpPr/>
          <p:nvPr/>
        </p:nvSpPr>
        <p:spPr>
          <a:xfrm>
            <a:off x="4322618" y="1065167"/>
            <a:ext cx="209482" cy="350653"/>
          </a:xfrm>
          <a:prstGeom prst="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45" name="Google Shape;1145;p14"/>
          <p:cNvPicPr preferRelativeResize="0"/>
          <p:nvPr/>
        </p:nvPicPr>
        <p:blipFill rotWithShape="1">
          <a:blip r:embed="rId4">
            <a:alphaModFix/>
          </a:blip>
          <a:srcRect b="0" l="0" r="0" t="0"/>
          <a:stretch/>
        </p:blipFill>
        <p:spPr>
          <a:xfrm>
            <a:off x="3399192" y="1456248"/>
            <a:ext cx="2502702" cy="741542"/>
          </a:xfrm>
          <a:prstGeom prst="rect">
            <a:avLst/>
          </a:prstGeom>
          <a:noFill/>
          <a:ln cap="flat" cmpd="sng" w="9525">
            <a:solidFill>
              <a:srgbClr val="FF0000"/>
            </a:solidFill>
            <a:prstDash val="solid"/>
            <a:round/>
            <a:headEnd len="sm" w="sm" type="none"/>
            <a:tailEnd len="sm" w="sm" type="none"/>
          </a:ln>
        </p:spPr>
      </p:pic>
      <p:pic>
        <p:nvPicPr>
          <p:cNvPr id="1146" name="Google Shape;1146;p14"/>
          <p:cNvPicPr preferRelativeResize="0"/>
          <p:nvPr/>
        </p:nvPicPr>
        <p:blipFill rotWithShape="1">
          <a:blip r:embed="rId5">
            <a:alphaModFix/>
          </a:blip>
          <a:srcRect b="0" l="0" r="0" t="0"/>
          <a:stretch/>
        </p:blipFill>
        <p:spPr>
          <a:xfrm>
            <a:off x="3106752" y="2762076"/>
            <a:ext cx="3446448" cy="844646"/>
          </a:xfrm>
          <a:prstGeom prst="rect">
            <a:avLst/>
          </a:prstGeom>
          <a:noFill/>
          <a:ln cap="flat" cmpd="sng" w="9525">
            <a:solidFill>
              <a:srgbClr val="FF0000"/>
            </a:solidFill>
            <a:prstDash val="solid"/>
            <a:round/>
            <a:headEnd len="sm" w="sm" type="none"/>
            <a:tailEnd len="sm" w="sm" type="none"/>
          </a:ln>
        </p:spPr>
      </p:pic>
      <p:sp>
        <p:nvSpPr>
          <p:cNvPr id="1147" name="Google Shape;1147;p14"/>
          <p:cNvSpPr/>
          <p:nvPr/>
        </p:nvSpPr>
        <p:spPr>
          <a:xfrm>
            <a:off x="4322618" y="2344831"/>
            <a:ext cx="209482" cy="350653"/>
          </a:xfrm>
          <a:prstGeom prst="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8" name="Google Shape;1148;p14"/>
          <p:cNvSpPr/>
          <p:nvPr/>
        </p:nvSpPr>
        <p:spPr>
          <a:xfrm>
            <a:off x="341945" y="2961484"/>
            <a:ext cx="26298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000000"/>
                </a:solidFill>
                <a:latin typeface="Arial"/>
                <a:ea typeface="Arial"/>
                <a:cs typeface="Arial"/>
                <a:sym typeface="Arial"/>
              </a:rPr>
              <a:t>Recursive Relationship of Return</a:t>
            </a:r>
            <a:r>
              <a:rPr b="0" i="0" lang="fr-TN" sz="1400" u="none" cap="none" strike="noStrike">
                <a:solidFill>
                  <a:srgbClr val="000000"/>
                </a:solidFill>
                <a:latin typeface="Arial"/>
                <a:ea typeface="Arial"/>
                <a:cs typeface="Arial"/>
                <a:sym typeface="Arial"/>
              </a:rPr>
              <a:t>:</a:t>
            </a:r>
            <a:endParaRPr/>
          </a:p>
        </p:txBody>
      </p:sp>
      <p:sp>
        <p:nvSpPr>
          <p:cNvPr id="1149" name="Google Shape;1149;p14"/>
          <p:cNvSpPr/>
          <p:nvPr/>
        </p:nvSpPr>
        <p:spPr>
          <a:xfrm>
            <a:off x="4308763" y="3731235"/>
            <a:ext cx="209482" cy="350653"/>
          </a:xfrm>
          <a:prstGeom prst="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0" name="Google Shape;1150;p14"/>
          <p:cNvSpPr/>
          <p:nvPr/>
        </p:nvSpPr>
        <p:spPr>
          <a:xfrm>
            <a:off x="160944" y="4278285"/>
            <a:ext cx="24298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000000"/>
                </a:solidFill>
                <a:latin typeface="Arial"/>
                <a:ea typeface="Arial"/>
                <a:cs typeface="Arial"/>
                <a:sym typeface="Arial"/>
              </a:rPr>
              <a:t>Finite Discounted Return from Infinite Sum</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2"/>
                                        </p:tgtEl>
                                        <p:attrNameLst>
                                          <p:attrName>style.visibility</p:attrName>
                                        </p:attrNameLst>
                                      </p:cBhvr>
                                      <p:to>
                                        <p:strVal val="visible"/>
                                      </p:to>
                                    </p:set>
                                    <p:anim calcmode="lin" valueType="num">
                                      <p:cBhvr additive="base">
                                        <p:cTn dur="500"/>
                                        <p:tgtEl>
                                          <p:spTgt spid="11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4"/>
                                        </p:tgtEl>
                                        <p:attrNameLst>
                                          <p:attrName>style.visibility</p:attrName>
                                        </p:attrNameLst>
                                      </p:cBhvr>
                                      <p:to>
                                        <p:strVal val="visible"/>
                                      </p:to>
                                    </p:set>
                                    <p:anim calcmode="lin" valueType="num">
                                      <p:cBhvr additive="base">
                                        <p:cTn dur="500"/>
                                        <p:tgtEl>
                                          <p:spTgt spid="11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5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3"/>
                                        </p:tgtEl>
                                        <p:attrNameLst>
                                          <p:attrName>style.visibility</p:attrName>
                                        </p:attrNameLst>
                                      </p:cBhvr>
                                      <p:to>
                                        <p:strVal val="visible"/>
                                      </p:to>
                                    </p:set>
                                    <p:anim calcmode="lin" valueType="num">
                                      <p:cBhvr additive="base">
                                        <p:cTn dur="500"/>
                                        <p:tgtEl>
                                          <p:spTgt spid="11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5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500"/>
                                        <p:tgtEl>
                                          <p:spTgt spid="11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5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5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0"/>
                                        </p:tgtEl>
                                        <p:attrNameLst>
                                          <p:attrName>style.visibility</p:attrName>
                                        </p:attrNameLst>
                                      </p:cBhvr>
                                      <p:to>
                                        <p:strVal val="visible"/>
                                      </p:to>
                                    </p:set>
                                    <p:anim calcmode="lin" valueType="num">
                                      <p:cBhvr additive="base">
                                        <p:cTn dur="500"/>
                                        <p:tgtEl>
                                          <p:spTgt spid="11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500"/>
                                        <p:tgtEl>
                                          <p:spTgt spid="11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
          <p:cNvSpPr/>
          <p:nvPr/>
        </p:nvSpPr>
        <p:spPr>
          <a:xfrm>
            <a:off x="284017" y="2440501"/>
            <a:ext cx="8575965" cy="19913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fr-TN" sz="1400" u="none" cap="none" strike="noStrike">
                <a:solidFill>
                  <a:srgbClr val="212529"/>
                </a:solidFill>
                <a:latin typeface="Roboto"/>
                <a:ea typeface="Roboto"/>
                <a:cs typeface="Roboto"/>
                <a:sym typeface="Roboto"/>
              </a:rPr>
              <a:t>The main take-away here is that it is the agent's objective to maximize the expected discounted return of rewards. While the agent does consider all of the expected future rewards when selecting an action, the more immediate rewards influence the agent greater than rewards that are expected to be received further out due to the discount rate.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br>
              <a:rPr b="0" i="0" lang="fr-T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156" name="Google Shape;1156;p15"/>
          <p:cNvSpPr/>
          <p:nvPr/>
        </p:nvSpPr>
        <p:spPr>
          <a:xfrm>
            <a:off x="857334" y="1275454"/>
            <a:ext cx="20617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2400" u="none" cap="none" strike="noStrike">
                <a:solidFill>
                  <a:srgbClr val="1D4264"/>
                </a:solidFill>
                <a:latin typeface="Roboto"/>
                <a:ea typeface="Roboto"/>
                <a:cs typeface="Roboto"/>
                <a:sym typeface="Roboto"/>
              </a:rPr>
              <a:t>Wrapping up</a:t>
            </a:r>
            <a:endParaRPr b="1" i="0" sz="2800" u="none" cap="none" strike="noStrike">
              <a:solidFill>
                <a:srgbClr val="1D4264"/>
              </a:solidFill>
              <a:latin typeface="Arial"/>
              <a:ea typeface="Arial"/>
              <a:cs typeface="Arial"/>
              <a:sym typeface="Arial"/>
            </a:endParaRPr>
          </a:p>
        </p:txBody>
      </p:sp>
      <p:pic>
        <p:nvPicPr>
          <p:cNvPr id="1157" name="Google Shape;1157;p15"/>
          <p:cNvPicPr preferRelativeResize="0"/>
          <p:nvPr/>
        </p:nvPicPr>
        <p:blipFill rotWithShape="1">
          <a:blip r:embed="rId3">
            <a:alphaModFix/>
          </a:blip>
          <a:srcRect b="0" l="0" r="0" t="0"/>
          <a:stretch/>
        </p:blipFill>
        <p:spPr>
          <a:xfrm>
            <a:off x="5239452" y="575930"/>
            <a:ext cx="1963575" cy="1399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500"/>
                                        <p:tgtEl>
                                          <p:spTgt spid="1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500"/>
                                        <p:tgtEl>
                                          <p:spTgt spid="11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500"/>
                                        <p:tgtEl>
                                          <p:spTgt spid="1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161" name="Shape 1161"/>
        <p:cNvGrpSpPr/>
        <p:nvPr/>
      </p:nvGrpSpPr>
      <p:grpSpPr>
        <a:xfrm>
          <a:off x="0" y="0"/>
          <a:ext cx="0" cy="0"/>
          <a:chOff x="0" y="0"/>
          <a:chExt cx="0" cy="0"/>
        </a:xfrm>
      </p:grpSpPr>
      <p:cxnSp>
        <p:nvCxnSpPr>
          <p:cNvPr id="1162" name="Google Shape;1162;p16"/>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163" name="Google Shape;1163;p16"/>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164" name="Google Shape;1164;p16"/>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a:t>
            </a:r>
            <a:endParaRPr b="0" i="0" sz="1500" u="none" cap="none" strike="noStrike">
              <a:solidFill>
                <a:schemeClr val="lt1"/>
              </a:solidFill>
              <a:latin typeface="Poppins Light"/>
              <a:ea typeface="Poppins Light"/>
              <a:cs typeface="Poppins Light"/>
              <a:sym typeface="Poppins Light"/>
            </a:endParaRPr>
          </a:p>
        </p:txBody>
      </p:sp>
      <p:sp>
        <p:nvSpPr>
          <p:cNvPr id="1165" name="Google Shape;1165;p16"/>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The agent maximizes the return in the same manner as it does for an episodic task.</a:t>
            </a:r>
            <a:endParaRPr b="0" i="0" sz="1500" u="none" cap="none" strike="noStrike">
              <a:solidFill>
                <a:schemeClr val="lt1"/>
              </a:solidFill>
              <a:latin typeface="Poppins Light"/>
              <a:ea typeface="Poppins Light"/>
              <a:cs typeface="Poppins Light"/>
              <a:sym typeface="Poppins Light"/>
            </a:endParaRPr>
          </a:p>
        </p:txBody>
      </p:sp>
      <p:sp>
        <p:nvSpPr>
          <p:cNvPr id="1166" name="Google Shape;1166;p16"/>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 </a:t>
            </a:r>
            <a:r>
              <a:rPr b="0" i="0" lang="fr-TN" sz="1400" u="none" cap="none" strike="noStrike">
                <a:solidFill>
                  <a:schemeClr val="lt1"/>
                </a:solidFill>
                <a:latin typeface="Arial"/>
                <a:ea typeface="Arial"/>
                <a:cs typeface="Arial"/>
                <a:sym typeface="Arial"/>
              </a:rPr>
              <a:t>The agent maximizes only the immediate reward.</a:t>
            </a:r>
            <a:endParaRPr b="0" i="0" sz="1500" u="none" cap="none" strike="noStrike">
              <a:solidFill>
                <a:schemeClr val="lt1"/>
              </a:solidFill>
              <a:latin typeface="Poppins Light"/>
              <a:ea typeface="Poppins Light"/>
              <a:cs typeface="Poppins Light"/>
              <a:sym typeface="Poppins Light"/>
            </a:endParaRPr>
          </a:p>
        </p:txBody>
      </p:sp>
      <p:sp>
        <p:nvSpPr>
          <p:cNvPr id="1167" name="Google Shape;1167;p16"/>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r>
              <a:rPr b="0" i="0" lang="fr-TN" sz="1400" u="none" cap="none" strike="noStrike">
                <a:solidFill>
                  <a:schemeClr val="lt1"/>
                </a:solidFill>
                <a:latin typeface="Arial"/>
                <a:ea typeface="Arial"/>
                <a:cs typeface="Arial"/>
                <a:sym typeface="Arial"/>
              </a:rPr>
              <a:t>The sum of the infinite series of discounted rewards converges to a number.</a:t>
            </a:r>
            <a:endParaRPr b="0" i="0" sz="1500" u="none" cap="none" strike="noStrike">
              <a:solidFill>
                <a:schemeClr val="lt1"/>
              </a:solidFill>
              <a:latin typeface="Poppins Light"/>
              <a:ea typeface="Poppins Light"/>
              <a:cs typeface="Poppins Light"/>
              <a:sym typeface="Poppins Light"/>
            </a:endParaRPr>
          </a:p>
        </p:txBody>
      </p:sp>
      <p:grpSp>
        <p:nvGrpSpPr>
          <p:cNvPr id="1168" name="Google Shape;1168;p16"/>
          <p:cNvGrpSpPr/>
          <p:nvPr/>
        </p:nvGrpSpPr>
        <p:grpSpPr>
          <a:xfrm>
            <a:off x="-111" y="861097"/>
            <a:ext cx="9144223" cy="1129657"/>
            <a:chOff x="-148" y="1148129"/>
            <a:chExt cx="12192297" cy="1506209"/>
          </a:xfrm>
        </p:grpSpPr>
        <p:cxnSp>
          <p:nvCxnSpPr>
            <p:cNvPr id="1169" name="Google Shape;1169;p16"/>
            <p:cNvCxnSpPr>
              <a:endCxn id="1170"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171" name="Google Shape;1171;p16"/>
            <p:cNvCxnSpPr>
              <a:stCxn id="1170"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170" name="Google Shape;1170;p16"/>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In continuing tasks, how is it that the expected return is finite even though the series of rewards is infinite?</a:t>
              </a:r>
              <a:endParaRPr b="1" i="0" sz="1800" u="none" cap="none" strike="noStrike">
                <a:solidFill>
                  <a:schemeClr val="lt1"/>
                </a:solidFill>
                <a:latin typeface="Poppins SemiBold"/>
                <a:ea typeface="Poppins SemiBold"/>
                <a:cs typeface="Poppins SemiBold"/>
                <a:sym typeface="Poppins SemiBold"/>
              </a:endParaRPr>
            </a:p>
          </p:txBody>
        </p:sp>
      </p:grpSp>
      <p:sp>
        <p:nvSpPr>
          <p:cNvPr id="1172" name="Google Shape;1172;p16">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173" name="Google Shape;1173;p16"/>
          <p:cNvGrpSpPr/>
          <p:nvPr/>
        </p:nvGrpSpPr>
        <p:grpSpPr>
          <a:xfrm>
            <a:off x="592408" y="1085144"/>
            <a:ext cx="681561" cy="681561"/>
            <a:chOff x="3091078" y="1871878"/>
            <a:chExt cx="990804" cy="990804"/>
          </a:xfrm>
        </p:grpSpPr>
        <p:sp>
          <p:nvSpPr>
            <p:cNvPr id="1174" name="Google Shape;1174;p16"/>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75" name="Google Shape;1175;p16"/>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176" name="Google Shape;1176;p16"/>
          <p:cNvSpPr/>
          <p:nvPr/>
        </p:nvSpPr>
        <p:spPr>
          <a:xfrm>
            <a:off x="5515317" y="3530922"/>
            <a:ext cx="3016431" cy="90024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050"/>
              <a:buFont typeface="Arial"/>
              <a:buNone/>
            </a:pPr>
            <a:r>
              <a:rPr b="0" i="0" lang="fr-TN" sz="1050" u="none" cap="none" strike="noStrike">
                <a:solidFill>
                  <a:schemeClr val="lt1"/>
                </a:solidFill>
                <a:latin typeface="Arial"/>
                <a:ea typeface="Arial"/>
                <a:cs typeface="Arial"/>
                <a:sym typeface="Arial"/>
              </a:rPr>
              <a:t>The agent maximizes the expected return only of the first </a:t>
            </a:r>
            <a:r>
              <a:rPr b="0" i="0" lang="fr-TN" sz="500" u="none" cap="none" strike="noStrike">
                <a:solidFill>
                  <a:schemeClr val="lt1"/>
                </a:solidFill>
                <a:latin typeface="Arial"/>
                <a:ea typeface="Arial"/>
                <a:cs typeface="Arial"/>
                <a:sym typeface="Arial"/>
              </a:rPr>
              <a:t>n</a:t>
            </a:r>
            <a:r>
              <a:rPr b="0" i="0" lang="fr-TN" sz="100" u="none" cap="none" strike="noStrike">
                <a:solidFill>
                  <a:schemeClr val="lt1"/>
                </a:solidFill>
                <a:latin typeface="Arial"/>
                <a:ea typeface="Arial"/>
                <a:cs typeface="Arial"/>
                <a:sym typeface="Arial"/>
              </a:rPr>
              <a:t> </a:t>
            </a:r>
            <a:r>
              <a:rPr b="0" i="0" lang="fr-TN" sz="1050" u="none" cap="none" strike="noStrike">
                <a:solidFill>
                  <a:schemeClr val="lt1"/>
                </a:solidFill>
                <a:latin typeface="Arial"/>
                <a:ea typeface="Arial"/>
                <a:cs typeface="Arial"/>
                <a:sym typeface="Arial"/>
              </a:rPr>
              <a:t>rewards in the infinite series where </a:t>
            </a:r>
            <a:r>
              <a:rPr b="0" i="0" lang="fr-TN" sz="500" u="none" cap="none" strike="noStrike">
                <a:solidFill>
                  <a:schemeClr val="lt1"/>
                </a:solidFill>
                <a:latin typeface="Arial"/>
                <a:ea typeface="Arial"/>
                <a:cs typeface="Arial"/>
                <a:sym typeface="Arial"/>
              </a:rPr>
              <a:t>n</a:t>
            </a:r>
            <a:r>
              <a:rPr b="0" i="0" lang="fr-TN" sz="100" u="none" cap="none" strike="noStrike">
                <a:solidFill>
                  <a:schemeClr val="lt1"/>
                </a:solidFill>
                <a:latin typeface="Arial"/>
                <a:ea typeface="Arial"/>
                <a:cs typeface="Arial"/>
                <a:sym typeface="Arial"/>
              </a:rPr>
              <a:t> </a:t>
            </a:r>
            <a:r>
              <a:rPr b="0" i="0" lang="fr-TN" sz="1050" u="none" cap="none" strike="noStrike">
                <a:solidFill>
                  <a:schemeClr val="lt1"/>
                </a:solidFill>
                <a:latin typeface="Arial"/>
                <a:ea typeface="Arial"/>
                <a:cs typeface="Arial"/>
                <a:sym typeface="Arial"/>
              </a:rPr>
              <a:t>is an arbitrarily chosen number.</a:t>
            </a:r>
            <a:endParaRPr/>
          </a:p>
          <a:p>
            <a:pPr indent="0" lvl="0" marL="0" marR="0" rtl="0" algn="l">
              <a:lnSpc>
                <a:spcPct val="100000"/>
              </a:lnSpc>
              <a:spcBef>
                <a:spcPts val="0"/>
              </a:spcBef>
              <a:spcAft>
                <a:spcPts val="0"/>
              </a:spcAft>
              <a:buClr>
                <a:schemeClr val="lt1"/>
              </a:buClr>
              <a:buSzPts val="1050"/>
              <a:buFont typeface="Arial"/>
              <a:buNone/>
            </a:pPr>
            <a:br>
              <a:rPr b="0" i="0" lang="fr-TN" sz="1050" u="none" cap="none" strike="noStrike">
                <a:solidFill>
                  <a:schemeClr val="lt1"/>
                </a:solidFill>
                <a:latin typeface="Arial"/>
                <a:ea typeface="Arial"/>
                <a:cs typeface="Arial"/>
                <a:sym typeface="Arial"/>
              </a:rPr>
            </a:br>
            <a:endParaRPr b="0" i="0" sz="1050" u="none" cap="none" strike="noStrike">
              <a:solidFill>
                <a:schemeClr val="lt1"/>
              </a:solidFill>
              <a:latin typeface="Arial"/>
              <a:ea typeface="Arial"/>
              <a:cs typeface="Arial"/>
              <a:sym typeface="Arial"/>
            </a:endParaRPr>
          </a:p>
        </p:txBody>
      </p:sp>
      <p:sp>
        <p:nvSpPr>
          <p:cNvPr id="1177" name="Google Shape;1177;p16"/>
          <p:cNvSpPr/>
          <p:nvPr/>
        </p:nvSpPr>
        <p:spPr>
          <a:xfrm>
            <a:off x="274471" y="226318"/>
            <a:ext cx="9331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212121"/>
                </a:solidFill>
                <a:highlight>
                  <a:srgbClr val="FFFF00"/>
                </a:highlight>
                <a:latin typeface="Arial"/>
                <a:ea typeface="Arial"/>
                <a:cs typeface="Arial"/>
                <a:sym typeface="Arial"/>
              </a:rPr>
              <a:t>#Quiz3</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68"/>
                                        </p:tgtEl>
                                        <p:attrNameLst>
                                          <p:attrName>style.visibility</p:attrName>
                                        </p:attrNameLst>
                                      </p:cBhvr>
                                      <p:to>
                                        <p:strVal val="visible"/>
                                      </p:to>
                                    </p:set>
                                    <p:anim calcmode="lin" valueType="num">
                                      <p:cBhvr additive="base">
                                        <p:cTn dur="1000"/>
                                        <p:tgtEl>
                                          <p:spTgt spid="11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63"/>
                                        </p:tgtEl>
                                        <p:attrNameLst>
                                          <p:attrName>style.visibility</p:attrName>
                                        </p:attrNameLst>
                                      </p:cBhvr>
                                      <p:to>
                                        <p:strVal val="visible"/>
                                      </p:to>
                                    </p:set>
                                    <p:anim calcmode="lin" valueType="num">
                                      <p:cBhvr additive="base">
                                        <p:cTn dur="1000"/>
                                        <p:tgtEl>
                                          <p:spTgt spid="1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62"/>
                                        </p:tgtEl>
                                        <p:attrNameLst>
                                          <p:attrName>style.visibility</p:attrName>
                                        </p:attrNameLst>
                                      </p:cBhvr>
                                      <p:to>
                                        <p:strVal val="visible"/>
                                      </p:to>
                                    </p:set>
                                    <p:anim calcmode="lin" valueType="num">
                                      <p:cBhvr additive="base">
                                        <p:cTn dur="1000"/>
                                        <p:tgtEl>
                                          <p:spTgt spid="116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166"/>
                                        </p:tgtEl>
                                        <p:attrNameLst>
                                          <p:attrName>style.visibility</p:attrName>
                                        </p:attrNameLst>
                                      </p:cBhvr>
                                      <p:to>
                                        <p:strVal val="visible"/>
                                      </p:to>
                                    </p:set>
                                    <p:anim calcmode="lin" valueType="num">
                                      <p:cBhvr additive="base">
                                        <p:cTn dur="1000"/>
                                        <p:tgtEl>
                                          <p:spTgt spid="11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167"/>
                                        </p:tgtEl>
                                        <p:attrNameLst>
                                          <p:attrName>style.visibility</p:attrName>
                                        </p:attrNameLst>
                                      </p:cBhvr>
                                      <p:to>
                                        <p:strVal val="visible"/>
                                      </p:to>
                                    </p:set>
                                    <p:anim calcmode="lin" valueType="num">
                                      <p:cBhvr additive="base">
                                        <p:cTn dur="1000"/>
                                        <p:tgtEl>
                                          <p:spTgt spid="11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64"/>
                                        </p:tgtEl>
                                        <p:attrNameLst>
                                          <p:attrName>style.visibility</p:attrName>
                                        </p:attrNameLst>
                                      </p:cBhvr>
                                      <p:to>
                                        <p:strVal val="visible"/>
                                      </p:to>
                                    </p:set>
                                    <p:anim calcmode="lin" valueType="num">
                                      <p:cBhvr additive="base">
                                        <p:cTn dur="1000"/>
                                        <p:tgtEl>
                                          <p:spTgt spid="116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172"/>
                                        </p:tgtEl>
                                        <p:attrNameLst>
                                          <p:attrName>style.visibility</p:attrName>
                                        </p:attrNameLst>
                                      </p:cBhvr>
                                      <p:to>
                                        <p:strVal val="visible"/>
                                      </p:to>
                                    </p:set>
                                    <p:anim calcmode="lin" valueType="num">
                                      <p:cBhvr additive="base">
                                        <p:cTn dur="500"/>
                                        <p:tgtEl>
                                          <p:spTgt spid="11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181" name="Shape 1181"/>
        <p:cNvGrpSpPr/>
        <p:nvPr/>
      </p:nvGrpSpPr>
      <p:grpSpPr>
        <a:xfrm>
          <a:off x="0" y="0"/>
          <a:ext cx="0" cy="0"/>
          <a:chOff x="0" y="0"/>
          <a:chExt cx="0" cy="0"/>
        </a:xfrm>
      </p:grpSpPr>
      <p:cxnSp>
        <p:nvCxnSpPr>
          <p:cNvPr id="1182" name="Google Shape;1182;p17"/>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183" name="Google Shape;1183;p17"/>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184" name="Google Shape;1184;p17"/>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D) The return for episodic tasks could be infinite.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chemeClr val="lt1"/>
              </a:solidFill>
              <a:latin typeface="Poppins Light"/>
              <a:ea typeface="Poppins Light"/>
              <a:cs typeface="Poppins Light"/>
              <a:sym typeface="Poppins Light"/>
            </a:endParaRPr>
          </a:p>
        </p:txBody>
      </p:sp>
      <p:sp>
        <p:nvSpPr>
          <p:cNvPr id="1185" name="Google Shape;1185;p17"/>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The return for continuing tasks could be infinite.</a:t>
            </a:r>
            <a:endParaRPr b="0" i="0" sz="1500" u="none" cap="none" strike="noStrike">
              <a:solidFill>
                <a:schemeClr val="lt1"/>
              </a:solidFill>
              <a:latin typeface="Poppins Light"/>
              <a:ea typeface="Poppins Light"/>
              <a:cs typeface="Poppins Light"/>
              <a:sym typeface="Poppins Light"/>
            </a:endParaRPr>
          </a:p>
        </p:txBody>
      </p:sp>
      <p:sp>
        <p:nvSpPr>
          <p:cNvPr id="1186" name="Google Shape;1186;p17"/>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a:t>
            </a:r>
            <a:r>
              <a:rPr b="0" i="0" lang="fr-TN" sz="1400" u="none" cap="none" strike="noStrike">
                <a:solidFill>
                  <a:schemeClr val="lt1"/>
                </a:solidFill>
                <a:latin typeface="Arial"/>
                <a:ea typeface="Arial"/>
                <a:cs typeface="Arial"/>
                <a:sym typeface="Arial"/>
              </a:rPr>
              <a:t> Returns from later episodes are not important.</a:t>
            </a:r>
            <a:endParaRPr b="0" i="0" sz="1500" u="none" cap="none" strike="noStrike">
              <a:solidFill>
                <a:schemeClr val="lt1"/>
              </a:solidFill>
              <a:latin typeface="Poppins Light"/>
              <a:ea typeface="Poppins Light"/>
              <a:cs typeface="Poppins Light"/>
              <a:sym typeface="Poppins Light"/>
            </a:endParaRPr>
          </a:p>
        </p:txBody>
      </p:sp>
      <p:sp>
        <p:nvSpPr>
          <p:cNvPr id="1187" name="Google Shape;1187;p17"/>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r>
              <a:rPr b="0" i="0" lang="fr-TN" sz="1400" u="none" cap="none" strike="noStrike">
                <a:solidFill>
                  <a:schemeClr val="lt1"/>
                </a:solidFill>
                <a:latin typeface="Arial"/>
                <a:ea typeface="Arial"/>
                <a:cs typeface="Arial"/>
                <a:sym typeface="Arial"/>
              </a:rPr>
              <a:t>The vanishing gradient problem</a:t>
            </a:r>
            <a:endParaRPr b="0" i="0" sz="1500" u="none" cap="none" strike="noStrike">
              <a:solidFill>
                <a:schemeClr val="lt1"/>
              </a:solidFill>
              <a:latin typeface="Poppins Light"/>
              <a:ea typeface="Poppins Light"/>
              <a:cs typeface="Poppins Light"/>
              <a:sym typeface="Poppins Light"/>
            </a:endParaRPr>
          </a:p>
        </p:txBody>
      </p:sp>
      <p:grpSp>
        <p:nvGrpSpPr>
          <p:cNvPr id="1188" name="Google Shape;1188;p17"/>
          <p:cNvGrpSpPr/>
          <p:nvPr/>
        </p:nvGrpSpPr>
        <p:grpSpPr>
          <a:xfrm>
            <a:off x="-111" y="861097"/>
            <a:ext cx="9144223" cy="1129657"/>
            <a:chOff x="-148" y="1148129"/>
            <a:chExt cx="12192297" cy="1506209"/>
          </a:xfrm>
        </p:grpSpPr>
        <p:cxnSp>
          <p:nvCxnSpPr>
            <p:cNvPr id="1189" name="Google Shape;1189;p17"/>
            <p:cNvCxnSpPr>
              <a:endCxn id="1190"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191" name="Google Shape;1191;p17"/>
            <p:cNvCxnSpPr>
              <a:stCxn id="1190"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190" name="Google Shape;1190;p17"/>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Why do we discount the expected return of rewards?</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1192" name="Google Shape;1192;p17"/>
          <p:cNvGrpSpPr/>
          <p:nvPr/>
        </p:nvGrpSpPr>
        <p:grpSpPr>
          <a:xfrm>
            <a:off x="592408" y="1085144"/>
            <a:ext cx="681561" cy="681561"/>
            <a:chOff x="3091078" y="1871878"/>
            <a:chExt cx="990804" cy="990804"/>
          </a:xfrm>
        </p:grpSpPr>
        <p:sp>
          <p:nvSpPr>
            <p:cNvPr id="1193" name="Google Shape;1193;p17"/>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94" name="Google Shape;1194;p17"/>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1195" name="Google Shape;1195;p17"/>
          <p:cNvPicPr preferRelativeResize="0"/>
          <p:nvPr/>
        </p:nvPicPr>
        <p:blipFill rotWithShape="1">
          <a:blip r:embed="rId3">
            <a:alphaModFix/>
          </a:blip>
          <a:srcRect b="0" l="0" r="0" t="0"/>
          <a:stretch/>
        </p:blipFill>
        <p:spPr>
          <a:xfrm>
            <a:off x="1059921" y="1095690"/>
            <a:ext cx="6210278" cy="3480485"/>
          </a:xfrm>
          <a:prstGeom prst="rect">
            <a:avLst/>
          </a:prstGeom>
          <a:noFill/>
          <a:ln>
            <a:noFill/>
          </a:ln>
        </p:spPr>
      </p:pic>
      <p:sp>
        <p:nvSpPr>
          <p:cNvPr id="1196" name="Google Shape;1196;p17"/>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88"/>
                                        </p:tgtEl>
                                        <p:attrNameLst>
                                          <p:attrName>style.visibility</p:attrName>
                                        </p:attrNameLst>
                                      </p:cBhvr>
                                      <p:to>
                                        <p:strVal val="visible"/>
                                      </p:to>
                                    </p:set>
                                    <p:anim calcmode="lin" valueType="num">
                                      <p:cBhvr additive="base">
                                        <p:cTn dur="1000"/>
                                        <p:tgtEl>
                                          <p:spTgt spid="11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3"/>
                                        </p:tgtEl>
                                        <p:attrNameLst>
                                          <p:attrName>style.visibility</p:attrName>
                                        </p:attrNameLst>
                                      </p:cBhvr>
                                      <p:to>
                                        <p:strVal val="visible"/>
                                      </p:to>
                                    </p:set>
                                    <p:anim calcmode="lin" valueType="num">
                                      <p:cBhvr additive="base">
                                        <p:cTn dur="1000"/>
                                        <p:tgtEl>
                                          <p:spTgt spid="11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2"/>
                                        </p:tgtEl>
                                        <p:attrNameLst>
                                          <p:attrName>style.visibility</p:attrName>
                                        </p:attrNameLst>
                                      </p:cBhvr>
                                      <p:to>
                                        <p:strVal val="visible"/>
                                      </p:to>
                                    </p:set>
                                    <p:anim calcmode="lin" valueType="num">
                                      <p:cBhvr additive="base">
                                        <p:cTn dur="1000"/>
                                        <p:tgtEl>
                                          <p:spTgt spid="118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186"/>
                                        </p:tgtEl>
                                        <p:attrNameLst>
                                          <p:attrName>style.visibility</p:attrName>
                                        </p:attrNameLst>
                                      </p:cBhvr>
                                      <p:to>
                                        <p:strVal val="visible"/>
                                      </p:to>
                                    </p:set>
                                    <p:anim calcmode="lin" valueType="num">
                                      <p:cBhvr additive="base">
                                        <p:cTn dur="1000"/>
                                        <p:tgtEl>
                                          <p:spTgt spid="11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85"/>
                                        </p:tgtEl>
                                        <p:attrNameLst>
                                          <p:attrName>style.visibility</p:attrName>
                                        </p:attrNameLst>
                                      </p:cBhvr>
                                      <p:to>
                                        <p:strVal val="visible"/>
                                      </p:to>
                                    </p:set>
                                    <p:anim calcmode="lin" valueType="num">
                                      <p:cBhvr additive="base">
                                        <p:cTn dur="1000"/>
                                        <p:tgtEl>
                                          <p:spTgt spid="11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187"/>
                                        </p:tgtEl>
                                        <p:attrNameLst>
                                          <p:attrName>style.visibility</p:attrName>
                                        </p:attrNameLst>
                                      </p:cBhvr>
                                      <p:to>
                                        <p:strVal val="visible"/>
                                      </p:to>
                                    </p:set>
                                    <p:anim calcmode="lin" valueType="num">
                                      <p:cBhvr additive="base">
                                        <p:cTn dur="1000"/>
                                        <p:tgtEl>
                                          <p:spTgt spid="11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184"/>
                                        </p:tgtEl>
                                        <p:attrNameLst>
                                          <p:attrName>style.visibility</p:attrName>
                                        </p:attrNameLst>
                                      </p:cBhvr>
                                      <p:to>
                                        <p:strVal val="visible"/>
                                      </p:to>
                                    </p:set>
                                    <p:anim calcmode="lin" valueType="num">
                                      <p:cBhvr additive="base">
                                        <p:cTn dur="1000"/>
                                        <p:tgtEl>
                                          <p:spTgt spid="1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1196"/>
                                        </p:tgtEl>
                                        <p:attrNameLst>
                                          <p:attrName>style.visibility</p:attrName>
                                        </p:attrNameLst>
                                      </p:cBhvr>
                                      <p:to>
                                        <p:strVal val="visible"/>
                                      </p:to>
                                    </p:set>
                                    <p:anim calcmode="lin" valueType="num">
                                      <p:cBhvr additive="base">
                                        <p:cTn dur="500"/>
                                        <p:tgtEl>
                                          <p:spTgt spid="11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8"/>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a:t>Policies and Value Functions </a:t>
            </a:r>
            <a:endParaRPr/>
          </a:p>
        </p:txBody>
      </p:sp>
      <p:sp>
        <p:nvSpPr>
          <p:cNvPr id="1202" name="Google Shape;1202;p18"/>
          <p:cNvSpPr/>
          <p:nvPr/>
        </p:nvSpPr>
        <p:spPr>
          <a:xfrm>
            <a:off x="736646" y="1417989"/>
            <a:ext cx="2704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600" u="none" cap="none" strike="noStrike">
                <a:solidFill>
                  <a:srgbClr val="1D4264"/>
                </a:solidFill>
                <a:latin typeface="Arial"/>
                <a:ea typeface="Arial"/>
                <a:cs typeface="Arial"/>
                <a:sym typeface="Arial"/>
              </a:rPr>
              <a:t>How good is a state or action?</a:t>
            </a:r>
            <a:endParaRPr/>
          </a:p>
        </p:txBody>
      </p:sp>
      <p:sp>
        <p:nvSpPr>
          <p:cNvPr id="1203" name="Google Shape;1203;p18"/>
          <p:cNvSpPr/>
          <p:nvPr/>
        </p:nvSpPr>
        <p:spPr>
          <a:xfrm>
            <a:off x="292586" y="2253213"/>
            <a:ext cx="4961615" cy="1512402"/>
          </a:xfrm>
          <a:prstGeom prst="rect">
            <a:avLst/>
          </a:prstGeom>
          <a:noFill/>
          <a:ln>
            <a:noFill/>
          </a:ln>
        </p:spPr>
        <p:txBody>
          <a:bodyPr anchorCtr="0" anchor="ctr" bIns="45700" lIns="91425" spcFirstLastPara="1" rIns="91425" wrap="square" tIns="45700">
            <a:spAutoFit/>
          </a:bodyPr>
          <a:lstStyle/>
          <a:p>
            <a:pPr indent="-76200" lvl="0" marL="0" marR="0" rtl="0" algn="l">
              <a:lnSpc>
                <a:spcPct val="200000"/>
              </a:lnSpc>
              <a:spcBef>
                <a:spcPts val="0"/>
              </a:spcBef>
              <a:spcAft>
                <a:spcPts val="0"/>
              </a:spcAft>
              <a:buClr>
                <a:srgbClr val="000000"/>
              </a:buClr>
              <a:buSzPts val="1200"/>
              <a:buFont typeface="Arial"/>
              <a:buChar char="•"/>
            </a:pPr>
            <a:r>
              <a:rPr b="0" i="0" lang="fr-TN" sz="1200" u="none" cap="none" strike="noStrike">
                <a:solidFill>
                  <a:srgbClr val="000000"/>
                </a:solidFill>
                <a:latin typeface="Arial"/>
                <a:ea typeface="Arial"/>
                <a:cs typeface="Arial"/>
                <a:sym typeface="Arial"/>
              </a:rPr>
              <a:t>A </a:t>
            </a:r>
            <a:r>
              <a:rPr b="1" i="0" lang="fr-TN" sz="1200" u="none" cap="none" strike="noStrike">
                <a:solidFill>
                  <a:srgbClr val="000000"/>
                </a:solidFill>
                <a:latin typeface="Arial"/>
                <a:ea typeface="Arial"/>
                <a:cs typeface="Arial"/>
                <a:sym typeface="Arial"/>
              </a:rPr>
              <a:t>policy</a:t>
            </a:r>
            <a:r>
              <a:rPr b="0" i="0" lang="fr-TN" sz="1200" u="none" cap="none" strike="noStrike">
                <a:solidFill>
                  <a:srgbClr val="000000"/>
                </a:solidFill>
                <a:latin typeface="Arial"/>
                <a:ea typeface="Arial"/>
                <a:cs typeface="Arial"/>
                <a:sym typeface="Arial"/>
              </a:rPr>
              <a:t> determines the probability of selecting an action from a given state, guiding the agent’s behavior.</a:t>
            </a:r>
            <a:endParaRPr/>
          </a:p>
          <a:p>
            <a:pPr indent="-76200" lvl="0" marL="0" marR="0" rtl="0" algn="l">
              <a:lnSpc>
                <a:spcPct val="200000"/>
              </a:lnSpc>
              <a:spcBef>
                <a:spcPts val="0"/>
              </a:spcBef>
              <a:spcAft>
                <a:spcPts val="0"/>
              </a:spcAft>
              <a:buClr>
                <a:srgbClr val="000000"/>
              </a:buClr>
              <a:buSzPts val="1200"/>
              <a:buFont typeface="Arial"/>
              <a:buChar char="•"/>
            </a:pPr>
            <a:r>
              <a:rPr b="1" i="0" lang="fr-TN" sz="1200" u="none" cap="none" strike="noStrike">
                <a:solidFill>
                  <a:srgbClr val="000000"/>
                </a:solidFill>
                <a:latin typeface="Arial"/>
                <a:ea typeface="Arial"/>
                <a:cs typeface="Arial"/>
                <a:sym typeface="Arial"/>
              </a:rPr>
              <a:t>Value functions</a:t>
            </a:r>
            <a:r>
              <a:rPr b="0" i="0" lang="fr-TN" sz="1200" u="none" cap="none" strike="noStrike">
                <a:solidFill>
                  <a:srgbClr val="000000"/>
                </a:solidFill>
                <a:latin typeface="Arial"/>
                <a:ea typeface="Arial"/>
                <a:cs typeface="Arial"/>
                <a:sym typeface="Arial"/>
              </a:rPr>
              <a:t> measure how good a state or action is in terms of expected rewards, helping the agent make better decisions.</a:t>
            </a:r>
            <a:endParaRPr b="0" i="0" sz="1200" u="none" cap="none" strike="noStrike">
              <a:solidFill>
                <a:schemeClr val="dk1"/>
              </a:solidFill>
              <a:latin typeface="Arial"/>
              <a:ea typeface="Arial"/>
              <a:cs typeface="Arial"/>
              <a:sym typeface="Arial"/>
            </a:endParaRPr>
          </a:p>
        </p:txBody>
      </p:sp>
      <p:graphicFrame>
        <p:nvGraphicFramePr>
          <p:cNvPr id="1204" name="Google Shape;1204;p18"/>
          <p:cNvGraphicFramePr/>
          <p:nvPr/>
        </p:nvGraphicFramePr>
        <p:xfrm>
          <a:off x="5254201" y="2154346"/>
          <a:ext cx="3000000" cy="3000000"/>
        </p:xfrm>
        <a:graphic>
          <a:graphicData uri="http://schemas.openxmlformats.org/drawingml/2006/table">
            <a:tbl>
              <a:tblPr>
                <a:noFill/>
                <a:tableStyleId>{FF7EFC01-AF57-46DC-8F9D-362697441B1A}</a:tableStyleId>
              </a:tblPr>
              <a:tblGrid>
                <a:gridCol w="1716300"/>
                <a:gridCol w="1716300"/>
              </a:tblGrid>
              <a:tr h="568550">
                <a:tc>
                  <a:txBody>
                    <a:bodyPr/>
                    <a:lstStyle/>
                    <a:p>
                      <a:pPr indent="0" lvl="0" marL="0" marR="0" rtl="0" algn="l">
                        <a:lnSpc>
                          <a:spcPct val="100000"/>
                        </a:lnSpc>
                        <a:spcBef>
                          <a:spcPts val="0"/>
                        </a:spcBef>
                        <a:spcAft>
                          <a:spcPts val="0"/>
                        </a:spcAft>
                        <a:buNone/>
                      </a:pPr>
                      <a:r>
                        <a:rPr i="1" lang="fr-TN" sz="1400" u="none" cap="none" strike="noStrike"/>
                        <a:t>How probable</a:t>
                      </a:r>
                      <a:r>
                        <a:rPr lang="fr-TN" sz="1400" u="none" cap="none" strike="noStrike"/>
                        <a:t> is it for an agent to select any action from a given state?</a:t>
                      </a:r>
                      <a:endParaRPr/>
                    </a:p>
                  </a:txBody>
                  <a:tcPr marT="45725" marB="45725" marR="91450" marL="91450">
                    <a:lnL cap="flat" cmpd="sng" w="12700">
                      <a:solidFill>
                        <a:srgbClr val="9051F2"/>
                      </a:solidFill>
                      <a:prstDash val="solid"/>
                      <a:round/>
                      <a:headEnd len="sm" w="sm" type="none"/>
                      <a:tailEnd len="sm" w="sm" type="none"/>
                    </a:lnL>
                    <a:lnR cap="flat" cmpd="sng" w="12700">
                      <a:solidFill>
                        <a:srgbClr val="F052F2"/>
                      </a:solidFill>
                      <a:prstDash val="solid"/>
                      <a:round/>
                      <a:headEnd len="sm" w="sm" type="none"/>
                      <a:tailEnd len="sm" w="sm" type="none"/>
                    </a:lnR>
                    <a:lnT cap="flat" cmpd="sng" w="12700">
                      <a:solidFill>
                        <a:srgbClr val="9051F2"/>
                      </a:solidFill>
                      <a:prstDash val="solid"/>
                      <a:round/>
                      <a:headEnd len="sm" w="sm" type="none"/>
                      <a:tailEnd len="sm" w="sm" type="none"/>
                    </a:lnT>
                    <a:lnB cap="flat" cmpd="sng" w="12700">
                      <a:solidFill>
                        <a:srgbClr val="7053F2"/>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fr-TN" sz="1400" u="none" cap="none" strike="noStrike"/>
                        <a:t>Policies</a:t>
                      </a:r>
                      <a:endParaRPr/>
                    </a:p>
                  </a:txBody>
                  <a:tcPr marT="45725" marB="45725" marR="91450" marL="91450">
                    <a:lnL cap="flat" cmpd="sng" w="12700">
                      <a:solidFill>
                        <a:srgbClr val="F052F2"/>
                      </a:solidFill>
                      <a:prstDash val="solid"/>
                      <a:round/>
                      <a:headEnd len="sm" w="sm" type="none"/>
                      <a:tailEnd len="sm" w="sm" type="none"/>
                    </a:lnL>
                    <a:lnR cap="flat" cmpd="sng" w="12700">
                      <a:solidFill>
                        <a:srgbClr val="F052F2"/>
                      </a:solidFill>
                      <a:prstDash val="solid"/>
                      <a:round/>
                      <a:headEnd len="sm" w="sm" type="none"/>
                      <a:tailEnd len="sm" w="sm" type="none"/>
                    </a:lnR>
                    <a:lnT cap="flat" cmpd="sng" w="12700">
                      <a:solidFill>
                        <a:srgbClr val="F052F2"/>
                      </a:solidFill>
                      <a:prstDash val="solid"/>
                      <a:round/>
                      <a:headEnd len="sm" w="sm" type="none"/>
                      <a:tailEnd len="sm" w="sm" type="none"/>
                    </a:lnT>
                    <a:lnB cap="flat" cmpd="sng" w="12700">
                      <a:solidFill>
                        <a:srgbClr val="3056F2"/>
                      </a:solidFill>
                      <a:prstDash val="solid"/>
                      <a:round/>
                      <a:headEnd len="sm" w="sm" type="none"/>
                      <a:tailEnd len="sm" w="sm" type="none"/>
                    </a:lnB>
                    <a:solidFill>
                      <a:srgbClr val="FFFFFF"/>
                    </a:solidFill>
                  </a:tcPr>
                </a:tc>
              </a:tr>
              <a:tr h="568550">
                <a:tc>
                  <a:txBody>
                    <a:bodyPr/>
                    <a:lstStyle/>
                    <a:p>
                      <a:pPr indent="0" lvl="0" marL="0" marR="0" rtl="0" algn="l">
                        <a:lnSpc>
                          <a:spcPct val="100000"/>
                        </a:lnSpc>
                        <a:spcBef>
                          <a:spcPts val="0"/>
                        </a:spcBef>
                        <a:spcAft>
                          <a:spcPts val="0"/>
                        </a:spcAft>
                        <a:buNone/>
                      </a:pPr>
                      <a:r>
                        <a:rPr i="1" lang="fr-TN" sz="1400" u="none" cap="none" strike="noStrike"/>
                        <a:t>How good</a:t>
                      </a:r>
                      <a:r>
                        <a:rPr lang="fr-TN" sz="1400" u="none" cap="none" strike="noStrike"/>
                        <a:t> is any given action or any given state for an agent?</a:t>
                      </a:r>
                      <a:endParaRPr/>
                    </a:p>
                  </a:txBody>
                  <a:tcPr marT="45725" marB="45725" marR="91450" marL="91450">
                    <a:lnL cap="flat" cmpd="sng" w="12700">
                      <a:solidFill>
                        <a:srgbClr val="7053F2"/>
                      </a:solidFill>
                      <a:prstDash val="solid"/>
                      <a:round/>
                      <a:headEnd len="sm" w="sm" type="none"/>
                      <a:tailEnd len="sm" w="sm" type="none"/>
                    </a:lnL>
                    <a:lnR cap="flat" cmpd="sng" w="12700">
                      <a:solidFill>
                        <a:srgbClr val="3056F2"/>
                      </a:solidFill>
                      <a:prstDash val="solid"/>
                      <a:round/>
                      <a:headEnd len="sm" w="sm" type="none"/>
                      <a:tailEnd len="sm" w="sm" type="none"/>
                    </a:lnR>
                    <a:lnT cap="flat" cmpd="sng" w="12700">
                      <a:solidFill>
                        <a:srgbClr val="7053F2"/>
                      </a:solidFill>
                      <a:prstDash val="solid"/>
                      <a:round/>
                      <a:headEnd len="sm" w="sm" type="none"/>
                      <a:tailEnd len="sm" w="sm" type="none"/>
                    </a:lnT>
                    <a:lnB cap="flat" cmpd="sng" w="9525">
                      <a:solidFill>
                        <a:srgbClr val="7053F2"/>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fr-TN" sz="1400" u="none" cap="none" strike="noStrike"/>
                        <a:t>Value functions</a:t>
                      </a:r>
                      <a:endParaRPr/>
                    </a:p>
                  </a:txBody>
                  <a:tcPr marT="45725" marB="45725" marR="91450" marL="91450">
                    <a:lnL cap="flat" cmpd="sng" w="12700">
                      <a:solidFill>
                        <a:srgbClr val="3056F2"/>
                      </a:solidFill>
                      <a:prstDash val="solid"/>
                      <a:round/>
                      <a:headEnd len="sm" w="sm" type="none"/>
                      <a:tailEnd len="sm" w="sm" type="none"/>
                    </a:lnL>
                    <a:lnR cap="flat" cmpd="sng" w="12700">
                      <a:solidFill>
                        <a:srgbClr val="3056F2"/>
                      </a:solidFill>
                      <a:prstDash val="solid"/>
                      <a:round/>
                      <a:headEnd len="sm" w="sm" type="none"/>
                      <a:tailEnd len="sm" w="sm" type="none"/>
                    </a:lnR>
                    <a:lnT cap="flat" cmpd="sng" w="12700">
                      <a:solidFill>
                        <a:srgbClr val="3056F2"/>
                      </a:solidFill>
                      <a:prstDash val="solid"/>
                      <a:round/>
                      <a:headEnd len="sm" w="sm" type="none"/>
                      <a:tailEnd len="sm" w="sm" type="none"/>
                    </a:lnT>
                    <a:lnB cap="flat" cmpd="sng" w="9525">
                      <a:solidFill>
                        <a:srgbClr val="3056F2"/>
                      </a:solidFill>
                      <a:prstDash val="solid"/>
                      <a:round/>
                      <a:headEnd len="sm" w="sm" type="none"/>
                      <a:tailEnd len="sm" w="sm" type="none"/>
                    </a:lnB>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2"/>
                                        </p:tgtEl>
                                        <p:attrNameLst>
                                          <p:attrName>style.visibility</p:attrName>
                                        </p:attrNameLst>
                                      </p:cBhvr>
                                      <p:to>
                                        <p:strVal val="visible"/>
                                      </p:to>
                                    </p:set>
                                    <p:anim calcmode="lin" valueType="num">
                                      <p:cBhvr additive="base">
                                        <p:cTn dur="500"/>
                                        <p:tgtEl>
                                          <p:spTgt spid="12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03"/>
                                        </p:tgtEl>
                                        <p:attrNameLst>
                                          <p:attrName>style.visibility</p:attrName>
                                        </p:attrNameLst>
                                      </p:cBhvr>
                                      <p:to>
                                        <p:strVal val="visible"/>
                                      </p:to>
                                    </p:set>
                                    <p:anim calcmode="lin" valueType="num">
                                      <p:cBhvr additive="base">
                                        <p:cTn dur="500"/>
                                        <p:tgtEl>
                                          <p:spTgt spid="12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4"/>
                                        </p:tgtEl>
                                        <p:attrNameLst>
                                          <p:attrName>style.visibility</p:attrName>
                                        </p:attrNameLst>
                                      </p:cBhvr>
                                      <p:to>
                                        <p:strVal val="visible"/>
                                      </p:to>
                                    </p:set>
                                    <p:anim calcmode="lin" valueType="num">
                                      <p:cBhvr additive="base">
                                        <p:cTn dur="500"/>
                                        <p:tgtEl>
                                          <p:spTgt spid="12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9"/>
          <p:cNvSpPr txBox="1"/>
          <p:nvPr>
            <p:ph idx="9" type="ctrTitle"/>
          </p:nvPr>
        </p:nvSpPr>
        <p:spPr>
          <a:xfrm>
            <a:off x="767515" y="458136"/>
            <a:ext cx="1306739" cy="615523"/>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800"/>
              <a:buNone/>
            </a:pPr>
            <a:r>
              <a:rPr b="1" lang="fr-TN" sz="2800">
                <a:solidFill>
                  <a:srgbClr val="1D4264"/>
                </a:solidFill>
                <a:latin typeface="Arial"/>
                <a:ea typeface="Arial"/>
                <a:cs typeface="Arial"/>
                <a:sym typeface="Arial"/>
              </a:rPr>
              <a:t>Policies</a:t>
            </a:r>
            <a:endParaRPr/>
          </a:p>
        </p:txBody>
      </p:sp>
      <p:sp>
        <p:nvSpPr>
          <p:cNvPr id="1210" name="Google Shape;1210;p19"/>
          <p:cNvSpPr/>
          <p:nvPr/>
        </p:nvSpPr>
        <p:spPr>
          <a:xfrm>
            <a:off x="393588" y="1448365"/>
            <a:ext cx="8009193" cy="172451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000000"/>
              </a:buClr>
              <a:buSzPts val="1200"/>
              <a:buFont typeface="Courier New"/>
              <a:buChar char="o"/>
            </a:pPr>
            <a:r>
              <a:rPr b="0" i="0" lang="fr-TN" sz="1200" u="none" cap="none" strike="noStrike">
                <a:solidFill>
                  <a:srgbClr val="212529"/>
                </a:solidFill>
                <a:latin typeface="Arial"/>
                <a:ea typeface="Arial"/>
                <a:cs typeface="Arial"/>
                <a:sym typeface="Arial"/>
              </a:rPr>
              <a:t>A policy is a function that maps a given state to probabilities of selecting each possible action from that state. We will use the symbol</a:t>
            </a:r>
            <a:r>
              <a:rPr b="1" i="0" lang="fr-TN" sz="1200" u="none" cap="none" strike="noStrike">
                <a:solidFill>
                  <a:srgbClr val="212529"/>
                </a:solidFill>
                <a:latin typeface="Arial"/>
                <a:ea typeface="Arial"/>
                <a:cs typeface="Arial"/>
                <a:sym typeface="Arial"/>
              </a:rPr>
              <a:t> π </a:t>
            </a:r>
            <a:r>
              <a:rPr b="0" i="0" lang="fr-TN" sz="1200" u="none" cap="none" strike="noStrike">
                <a:solidFill>
                  <a:srgbClr val="212529"/>
                </a:solidFill>
                <a:latin typeface="Arial"/>
                <a:ea typeface="Arial"/>
                <a:cs typeface="Arial"/>
                <a:sym typeface="Arial"/>
              </a:rPr>
              <a:t>to denote a policy.</a:t>
            </a:r>
            <a:endParaRPr/>
          </a:p>
          <a:p>
            <a:pPr indent="-171450" lvl="0" marL="171450" marR="0" rtl="0" algn="l">
              <a:lnSpc>
                <a:spcPct val="150000"/>
              </a:lnSpc>
              <a:spcBef>
                <a:spcPts val="0"/>
              </a:spcBef>
              <a:spcAft>
                <a:spcPts val="0"/>
              </a:spcAft>
              <a:buClr>
                <a:srgbClr val="000000"/>
              </a:buClr>
              <a:buSzPts val="1200"/>
              <a:buFont typeface="Courier New"/>
              <a:buChar char="o"/>
            </a:pPr>
            <a:r>
              <a:rPr b="0" i="0" lang="fr-TN" sz="1200" u="none" cap="none" strike="noStrike">
                <a:solidFill>
                  <a:srgbClr val="212529"/>
                </a:solidFill>
                <a:latin typeface="Arial"/>
                <a:ea typeface="Arial"/>
                <a:cs typeface="Arial"/>
                <a:sym typeface="Arial"/>
              </a:rPr>
              <a:t>When speaking about policies, formally we say that an agent “follows a policy.” For example, if an agent follows policy π at time t, then </a:t>
            </a:r>
            <a:r>
              <a:rPr b="1" i="0" lang="fr-TN" sz="1200" u="none" cap="none" strike="noStrike">
                <a:solidFill>
                  <a:srgbClr val="212529"/>
                </a:solidFill>
                <a:latin typeface="Arial"/>
                <a:ea typeface="Arial"/>
                <a:cs typeface="Arial"/>
                <a:sym typeface="Arial"/>
              </a:rPr>
              <a:t>π(a|s)</a:t>
            </a:r>
            <a:r>
              <a:rPr b="0" i="0" lang="fr-TN" sz="1200" u="none" cap="none" strike="noStrike">
                <a:solidFill>
                  <a:srgbClr val="212529"/>
                </a:solidFill>
                <a:latin typeface="Arial"/>
                <a:ea typeface="Arial"/>
                <a:cs typeface="Arial"/>
                <a:sym typeface="Arial"/>
              </a:rPr>
              <a:t> is the probability that</a:t>
            </a:r>
            <a:r>
              <a:rPr b="1" i="0" lang="fr-TN" sz="1200" u="none" cap="none" strike="noStrike">
                <a:solidFill>
                  <a:srgbClr val="212529"/>
                </a:solidFill>
                <a:latin typeface="Arial"/>
                <a:ea typeface="Arial"/>
                <a:cs typeface="Arial"/>
                <a:sym typeface="Arial"/>
              </a:rPr>
              <a:t> At=a</a:t>
            </a:r>
            <a:r>
              <a:rPr b="0" i="0" lang="fr-TN" sz="1200" u="none" cap="none" strike="noStrike">
                <a:solidFill>
                  <a:srgbClr val="212529"/>
                </a:solidFill>
                <a:latin typeface="Arial"/>
                <a:ea typeface="Arial"/>
                <a:cs typeface="Arial"/>
                <a:sym typeface="Arial"/>
              </a:rPr>
              <a:t> if </a:t>
            </a:r>
            <a:r>
              <a:rPr b="1" i="0" lang="fr-TN" sz="1200" u="none" cap="none" strike="noStrike">
                <a:solidFill>
                  <a:srgbClr val="212529"/>
                </a:solidFill>
                <a:latin typeface="Arial"/>
                <a:ea typeface="Arial"/>
                <a:cs typeface="Arial"/>
                <a:sym typeface="Arial"/>
              </a:rPr>
              <a:t>St=s</a:t>
            </a:r>
            <a:r>
              <a:rPr b="0" i="0" lang="fr-TN" sz="1200" u="none" cap="none" strike="noStrike">
                <a:solidFill>
                  <a:srgbClr val="212529"/>
                </a:solidFill>
                <a:latin typeface="Arial"/>
                <a:ea typeface="Arial"/>
                <a:cs typeface="Arial"/>
                <a:sym typeface="Arial"/>
              </a:rPr>
              <a:t>. This means that, at time t, under policy π, the probability of taking action a in state s is </a:t>
            </a:r>
            <a:r>
              <a:rPr b="1" i="0" lang="fr-TN" sz="1200" u="none" cap="none" strike="noStrike">
                <a:solidFill>
                  <a:srgbClr val="212529"/>
                </a:solidFill>
                <a:latin typeface="Arial"/>
                <a:ea typeface="Arial"/>
                <a:cs typeface="Arial"/>
                <a:sym typeface="Arial"/>
              </a:rPr>
              <a:t>π(a|s)</a:t>
            </a:r>
            <a:r>
              <a:rPr b="0" i="0" lang="fr-TN" sz="1200" u="none" cap="none" strike="noStrike">
                <a:solidFill>
                  <a:srgbClr val="212529"/>
                </a:solidFill>
                <a:latin typeface="Arial"/>
                <a:ea typeface="Arial"/>
                <a:cs typeface="Arial"/>
                <a:sym typeface="Arial"/>
              </a:rPr>
              <a:t>.</a:t>
            </a:r>
            <a:endParaRPr/>
          </a:p>
          <a:p>
            <a:pPr indent="-171450" lvl="0" marL="171450" marR="0" rtl="0" algn="l">
              <a:lnSpc>
                <a:spcPct val="150000"/>
              </a:lnSpc>
              <a:spcBef>
                <a:spcPts val="0"/>
              </a:spcBef>
              <a:spcAft>
                <a:spcPts val="0"/>
              </a:spcAft>
              <a:buClr>
                <a:srgbClr val="000000"/>
              </a:buClr>
              <a:buSzPts val="1200"/>
              <a:buFont typeface="Courier New"/>
              <a:buChar char="o"/>
            </a:pPr>
            <a:r>
              <a:rPr b="0" i="0" lang="fr-TN" sz="1200" u="none" cap="none" strike="noStrike">
                <a:solidFill>
                  <a:srgbClr val="212529"/>
                </a:solidFill>
                <a:latin typeface="Arial"/>
                <a:ea typeface="Arial"/>
                <a:cs typeface="Arial"/>
                <a:sym typeface="Arial"/>
              </a:rPr>
              <a:t>Note that, for each state </a:t>
            </a:r>
            <a:r>
              <a:rPr b="1" i="0" lang="fr-TN" sz="1200" u="none" cap="none" strike="noStrike">
                <a:solidFill>
                  <a:srgbClr val="212529"/>
                </a:solidFill>
                <a:latin typeface="Arial"/>
                <a:ea typeface="Arial"/>
                <a:cs typeface="Arial"/>
                <a:sym typeface="Arial"/>
              </a:rPr>
              <a:t>s∈S</a:t>
            </a:r>
            <a:r>
              <a:rPr b="0" i="0" lang="fr-TN" sz="1200" u="none" cap="none" strike="noStrike">
                <a:solidFill>
                  <a:srgbClr val="212529"/>
                </a:solidFill>
                <a:latin typeface="Arial"/>
                <a:ea typeface="Arial"/>
                <a:cs typeface="Arial"/>
                <a:sym typeface="Arial"/>
              </a:rPr>
              <a:t>, </a:t>
            </a:r>
            <a:r>
              <a:rPr b="1" i="0" lang="fr-TN" sz="1200" u="none" cap="none" strike="noStrike">
                <a:solidFill>
                  <a:srgbClr val="212529"/>
                </a:solidFill>
                <a:latin typeface="Arial"/>
                <a:ea typeface="Arial"/>
                <a:cs typeface="Arial"/>
                <a:sym typeface="Arial"/>
              </a:rPr>
              <a:t>π</a:t>
            </a:r>
            <a:r>
              <a:rPr b="0" i="0" lang="fr-TN" sz="1200" u="none" cap="none" strike="noStrike">
                <a:solidFill>
                  <a:srgbClr val="212529"/>
                </a:solidFill>
                <a:latin typeface="Arial"/>
                <a:ea typeface="Arial"/>
                <a:cs typeface="Arial"/>
                <a:sym typeface="Arial"/>
              </a:rPr>
              <a:t> is a probability distribution over </a:t>
            </a:r>
            <a:r>
              <a:rPr b="1" i="0" lang="fr-TN" sz="1200" u="none" cap="none" strike="noStrike">
                <a:solidFill>
                  <a:srgbClr val="212529"/>
                </a:solidFill>
                <a:latin typeface="Arial"/>
                <a:ea typeface="Arial"/>
                <a:cs typeface="Arial"/>
                <a:sym typeface="Arial"/>
              </a:rPr>
              <a:t>a∈A(s)</a:t>
            </a:r>
            <a:r>
              <a:rPr b="0" i="0" lang="fr-TN" sz="1200" u="none" cap="none" strike="noStrike">
                <a:solidFill>
                  <a:srgbClr val="212529"/>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0">
                                            <p:txEl>
                                              <p:pRg end="0" st="0"/>
                                            </p:txEl>
                                          </p:spTgt>
                                        </p:tgtEl>
                                        <p:attrNameLst>
                                          <p:attrName>style.visibility</p:attrName>
                                        </p:attrNameLst>
                                      </p:cBhvr>
                                      <p:to>
                                        <p:strVal val="visible"/>
                                      </p:to>
                                    </p:set>
                                    <p:anim calcmode="lin" valueType="num">
                                      <p:cBhvr additive="base">
                                        <p:cTn dur="500"/>
                                        <p:tgtEl>
                                          <p:spTgt spid="12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0">
                                            <p:txEl>
                                              <p:pRg end="1" st="1"/>
                                            </p:txEl>
                                          </p:spTgt>
                                        </p:tgtEl>
                                        <p:attrNameLst>
                                          <p:attrName>style.visibility</p:attrName>
                                        </p:attrNameLst>
                                      </p:cBhvr>
                                      <p:to>
                                        <p:strVal val="visible"/>
                                      </p:to>
                                    </p:set>
                                    <p:anim calcmode="lin" valueType="num">
                                      <p:cBhvr additive="base">
                                        <p:cTn dur="500"/>
                                        <p:tgtEl>
                                          <p:spTgt spid="12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0">
                                            <p:txEl>
                                              <p:pRg end="2" st="2"/>
                                            </p:txEl>
                                          </p:spTgt>
                                        </p:tgtEl>
                                        <p:attrNameLst>
                                          <p:attrName>style.visibility</p:attrName>
                                        </p:attrNameLst>
                                      </p:cBhvr>
                                      <p:to>
                                        <p:strVal val="visible"/>
                                      </p:to>
                                    </p:set>
                                    <p:anim calcmode="lin" valueType="num">
                                      <p:cBhvr additive="base">
                                        <p:cTn dur="500"/>
                                        <p:tgtEl>
                                          <p:spTgt spid="12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2"/>
          <p:cNvPicPr preferRelativeResize="0"/>
          <p:nvPr/>
        </p:nvPicPr>
        <p:blipFill rotWithShape="1">
          <a:blip r:embed="rId3">
            <a:alphaModFix/>
          </a:blip>
          <a:srcRect b="0" l="0" r="0" t="0"/>
          <a:stretch/>
        </p:blipFill>
        <p:spPr>
          <a:xfrm>
            <a:off x="863960" y="1556471"/>
            <a:ext cx="4464843" cy="2571750"/>
          </a:xfrm>
          <a:prstGeom prst="rect">
            <a:avLst/>
          </a:prstGeom>
          <a:noFill/>
          <a:ln>
            <a:noFill/>
          </a:ln>
        </p:spPr>
      </p:pic>
      <p:sp>
        <p:nvSpPr>
          <p:cNvPr id="979" name="Google Shape;979;p2"/>
          <p:cNvSpPr/>
          <p:nvPr/>
        </p:nvSpPr>
        <p:spPr>
          <a:xfrm>
            <a:off x="5716731" y="2284379"/>
            <a:ext cx="2736057"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DeepMind's artificially intelligent Go player that beat the world champion of Go</a:t>
            </a:r>
            <a:endParaRPr b="0" i="0" sz="1400" u="none" cap="none" strike="noStrike">
              <a:solidFill>
                <a:srgbClr val="000000"/>
              </a:solidFill>
              <a:latin typeface="Arial"/>
              <a:ea typeface="Arial"/>
              <a:cs typeface="Arial"/>
              <a:sym typeface="Arial"/>
            </a:endParaRPr>
          </a:p>
        </p:txBody>
      </p:sp>
      <p:sp>
        <p:nvSpPr>
          <p:cNvPr id="980" name="Google Shape;980;p2"/>
          <p:cNvSpPr txBox="1"/>
          <p:nvPr>
            <p:ph type="ctrTitle"/>
          </p:nvPr>
        </p:nvSpPr>
        <p:spPr>
          <a:xfrm>
            <a:off x="2907443" y="469988"/>
            <a:ext cx="26043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fr-TN"/>
              <a:t>AlphaGo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500"/>
                                        <p:tgtEl>
                                          <p:spTgt spid="9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78"/>
                                        </p:tgtEl>
                                        <p:attrNameLst>
                                          <p:attrName>style.visibility</p:attrName>
                                        </p:attrNameLst>
                                      </p:cBhvr>
                                      <p:to>
                                        <p:strVal val="visible"/>
                                      </p:to>
                                    </p:set>
                                    <p:anim calcmode="lin" valueType="num">
                                      <p:cBhvr additive="base">
                                        <p:cTn dur="500"/>
                                        <p:tgtEl>
                                          <p:spTgt spid="9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
          <p:cNvSpPr txBox="1"/>
          <p:nvPr>
            <p:ph idx="8" type="title"/>
          </p:nvPr>
        </p:nvSpPr>
        <p:spPr>
          <a:xfrm>
            <a:off x="674301" y="1869430"/>
            <a:ext cx="2656074" cy="54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b="1" lang="fr-TN" sz="1600">
                <a:latin typeface="Arial"/>
                <a:ea typeface="Arial"/>
                <a:cs typeface="Arial"/>
                <a:sym typeface="Arial"/>
              </a:rPr>
              <a:t>State-value function</a:t>
            </a:r>
            <a:br>
              <a:rPr b="1" lang="fr-TN" sz="1600">
                <a:latin typeface="Arial"/>
                <a:ea typeface="Arial"/>
                <a:cs typeface="Arial"/>
                <a:sym typeface="Arial"/>
              </a:rPr>
            </a:br>
            <a:endParaRPr sz="1600">
              <a:latin typeface="Arial"/>
              <a:ea typeface="Arial"/>
              <a:cs typeface="Arial"/>
              <a:sym typeface="Arial"/>
            </a:endParaRPr>
          </a:p>
        </p:txBody>
      </p:sp>
      <p:sp>
        <p:nvSpPr>
          <p:cNvPr id="1216" name="Google Shape;1216;p20"/>
          <p:cNvSpPr txBox="1"/>
          <p:nvPr>
            <p:ph idx="9" type="ctrTitle"/>
          </p:nvPr>
        </p:nvSpPr>
        <p:spPr>
          <a:xfrm>
            <a:off x="674301" y="374374"/>
            <a:ext cx="2172808"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000"/>
              <a:t>Value functions</a:t>
            </a:r>
            <a:br>
              <a:rPr lang="fr-TN" sz="2000"/>
            </a:br>
            <a:endParaRPr sz="2000"/>
          </a:p>
        </p:txBody>
      </p:sp>
      <p:sp>
        <p:nvSpPr>
          <p:cNvPr id="1217" name="Google Shape;1217;p20"/>
          <p:cNvSpPr/>
          <p:nvPr/>
        </p:nvSpPr>
        <p:spPr>
          <a:xfrm>
            <a:off x="243490" y="952174"/>
            <a:ext cx="82480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Value functions are functions of states, or of state-action pairs, that estimate how good it is for an agent to be in a given state, or how good it is for the agent to perform a given action in a given state.</a:t>
            </a:r>
            <a:endParaRPr b="0" i="0" sz="1400" u="none" cap="none" strike="noStrike">
              <a:solidFill>
                <a:srgbClr val="000000"/>
              </a:solidFill>
              <a:latin typeface="Arial"/>
              <a:ea typeface="Arial"/>
              <a:cs typeface="Arial"/>
              <a:sym typeface="Arial"/>
            </a:endParaRPr>
          </a:p>
        </p:txBody>
      </p:sp>
      <p:pic>
        <p:nvPicPr>
          <p:cNvPr id="1218" name="Google Shape;1218;p20"/>
          <p:cNvPicPr preferRelativeResize="0"/>
          <p:nvPr/>
        </p:nvPicPr>
        <p:blipFill rotWithShape="1">
          <a:blip r:embed="rId3">
            <a:alphaModFix/>
          </a:blip>
          <a:srcRect b="0" l="0" r="0" t="0"/>
          <a:stretch/>
        </p:blipFill>
        <p:spPr>
          <a:xfrm>
            <a:off x="321982" y="2977129"/>
            <a:ext cx="3360711" cy="1051651"/>
          </a:xfrm>
          <a:prstGeom prst="rect">
            <a:avLst/>
          </a:prstGeom>
          <a:noFill/>
          <a:ln>
            <a:noFill/>
          </a:ln>
        </p:spPr>
      </p:pic>
      <p:sp>
        <p:nvSpPr>
          <p:cNvPr id="1219" name="Google Shape;1219;p20"/>
          <p:cNvSpPr/>
          <p:nvPr/>
        </p:nvSpPr>
        <p:spPr>
          <a:xfrm>
            <a:off x="5149319" y="1840787"/>
            <a:ext cx="22445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1D4264"/>
                </a:solidFill>
                <a:latin typeface="Arial"/>
                <a:ea typeface="Arial"/>
                <a:cs typeface="Arial"/>
                <a:sym typeface="Arial"/>
              </a:rPr>
              <a:t>Action-value function</a:t>
            </a:r>
            <a:endParaRPr/>
          </a:p>
        </p:txBody>
      </p:sp>
      <p:pic>
        <p:nvPicPr>
          <p:cNvPr id="1220" name="Google Shape;1220;p20"/>
          <p:cNvPicPr preferRelativeResize="0"/>
          <p:nvPr/>
        </p:nvPicPr>
        <p:blipFill rotWithShape="1">
          <a:blip r:embed="rId4">
            <a:alphaModFix/>
          </a:blip>
          <a:srcRect b="0" l="0" r="0" t="0"/>
          <a:stretch/>
        </p:blipFill>
        <p:spPr>
          <a:xfrm>
            <a:off x="4693085" y="2933382"/>
            <a:ext cx="3673158" cy="914479"/>
          </a:xfrm>
          <a:prstGeom prst="rect">
            <a:avLst/>
          </a:prstGeom>
          <a:noFill/>
          <a:ln>
            <a:noFill/>
          </a:ln>
        </p:spPr>
      </p:pic>
      <p:sp>
        <p:nvSpPr>
          <p:cNvPr id="1221" name="Google Shape;1221;p20"/>
          <p:cNvSpPr/>
          <p:nvPr/>
        </p:nvSpPr>
        <p:spPr>
          <a:xfrm>
            <a:off x="842404" y="2378933"/>
            <a:ext cx="23198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Evaluates a State's Quality</a:t>
            </a:r>
            <a:endParaRPr/>
          </a:p>
        </p:txBody>
      </p:sp>
      <p:sp>
        <p:nvSpPr>
          <p:cNvPr id="1222" name="Google Shape;1222;p20"/>
          <p:cNvSpPr/>
          <p:nvPr/>
        </p:nvSpPr>
        <p:spPr>
          <a:xfrm>
            <a:off x="5088753" y="2263973"/>
            <a:ext cx="24994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Evaluates an Action's Quality</a:t>
            </a:r>
            <a:endParaRPr/>
          </a:p>
        </p:txBody>
      </p:sp>
      <p:sp>
        <p:nvSpPr>
          <p:cNvPr id="1223" name="Google Shape;1223;p20"/>
          <p:cNvSpPr/>
          <p:nvPr/>
        </p:nvSpPr>
        <p:spPr>
          <a:xfrm>
            <a:off x="619855" y="4004233"/>
            <a:ext cx="5200463" cy="889154"/>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a:t>
            </a:r>
            <a:r>
              <a:rPr b="1" i="0" lang="fr-TN" sz="1200" u="none" cap="none" strike="noStrike">
                <a:solidFill>
                  <a:schemeClr val="dk1"/>
                </a:solidFill>
                <a:latin typeface="Arial"/>
                <a:ea typeface="Arial"/>
                <a:cs typeface="Arial"/>
                <a:sym typeface="Arial"/>
              </a:rPr>
              <a:t>action-value function</a:t>
            </a:r>
            <a:r>
              <a:rPr b="0" i="0" lang="fr-TN" sz="1200" u="none" cap="none" strike="noStrike">
                <a:solidFill>
                  <a:schemeClr val="dk1"/>
                </a:solidFill>
                <a:latin typeface="Arial"/>
                <a:ea typeface="Arial"/>
                <a:cs typeface="Arial"/>
                <a:sym typeface="Arial"/>
              </a:rPr>
              <a:t> is often called the </a:t>
            </a:r>
            <a:r>
              <a:rPr b="1" i="0" lang="fr-TN" sz="1200" u="none" cap="none" strike="noStrike">
                <a:solidFill>
                  <a:schemeClr val="dk1"/>
                </a:solidFill>
                <a:latin typeface="Arial"/>
                <a:ea typeface="Arial"/>
                <a:cs typeface="Arial"/>
                <a:sym typeface="Arial"/>
              </a:rPr>
              <a:t>Q-function</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a:t>
            </a:r>
            <a:r>
              <a:rPr b="1" i="0" lang="fr-TN" sz="1200" u="none" cap="none" strike="noStrike">
                <a:solidFill>
                  <a:schemeClr val="dk1"/>
                </a:solidFill>
                <a:latin typeface="Arial"/>
                <a:ea typeface="Arial"/>
                <a:cs typeface="Arial"/>
                <a:sym typeface="Arial"/>
              </a:rPr>
              <a:t>Q-value</a:t>
            </a:r>
            <a:r>
              <a:rPr b="0" i="0" lang="fr-TN" sz="1200" u="none" cap="none" strike="noStrike">
                <a:solidFill>
                  <a:schemeClr val="dk1"/>
                </a:solidFill>
                <a:latin typeface="Arial"/>
                <a:ea typeface="Arial"/>
                <a:cs typeface="Arial"/>
                <a:sym typeface="Arial"/>
              </a:rPr>
              <a:t> represents the </a:t>
            </a:r>
            <a:r>
              <a:rPr b="1" i="0" lang="fr-TN" sz="1200" u="none" cap="none" strike="noStrike">
                <a:solidFill>
                  <a:schemeClr val="dk1"/>
                </a:solidFill>
                <a:latin typeface="Arial"/>
                <a:ea typeface="Arial"/>
                <a:cs typeface="Arial"/>
                <a:sym typeface="Arial"/>
              </a:rPr>
              <a:t>quality of taking an action</a:t>
            </a:r>
            <a:r>
              <a:rPr b="0" i="0" lang="fr-TN" sz="1200" u="none" cap="none" strike="noStrike">
                <a:solidFill>
                  <a:schemeClr val="dk1"/>
                </a:solidFill>
                <a:latin typeface="Arial"/>
                <a:ea typeface="Arial"/>
                <a:cs typeface="Arial"/>
                <a:sym typeface="Arial"/>
              </a:rPr>
              <a:t> in a given state.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7"/>
                                        </p:tgtEl>
                                        <p:attrNameLst>
                                          <p:attrName>style.visibility</p:attrName>
                                        </p:attrNameLst>
                                      </p:cBhvr>
                                      <p:to>
                                        <p:strVal val="visible"/>
                                      </p:to>
                                    </p:set>
                                    <p:anim calcmode="lin" valueType="num">
                                      <p:cBhvr additive="base">
                                        <p:cTn dur="500"/>
                                        <p:tgtEl>
                                          <p:spTgt spid="12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5"/>
                                        </p:tgtEl>
                                        <p:attrNameLst>
                                          <p:attrName>style.visibility</p:attrName>
                                        </p:attrNameLst>
                                      </p:cBhvr>
                                      <p:to>
                                        <p:strVal val="visible"/>
                                      </p:to>
                                    </p:set>
                                    <p:anim calcmode="lin" valueType="num">
                                      <p:cBhvr additive="base">
                                        <p:cTn dur="500"/>
                                        <p:tgtEl>
                                          <p:spTgt spid="12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1"/>
                                        </p:tgtEl>
                                        <p:attrNameLst>
                                          <p:attrName>style.visibility</p:attrName>
                                        </p:attrNameLst>
                                      </p:cBhvr>
                                      <p:to>
                                        <p:strVal val="visible"/>
                                      </p:to>
                                    </p:set>
                                    <p:anim calcmode="lin" valueType="num">
                                      <p:cBhvr additive="base">
                                        <p:cTn dur="500"/>
                                        <p:tgtEl>
                                          <p:spTgt spid="12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18"/>
                                        </p:tgtEl>
                                        <p:attrNameLst>
                                          <p:attrName>style.visibility</p:attrName>
                                        </p:attrNameLst>
                                      </p:cBhvr>
                                      <p:to>
                                        <p:strVal val="visible"/>
                                      </p:to>
                                    </p:set>
                                    <p:anim calcmode="lin" valueType="num">
                                      <p:cBhvr additive="base">
                                        <p:cTn dur="500"/>
                                        <p:tgtEl>
                                          <p:spTgt spid="12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9"/>
                                        </p:tgtEl>
                                        <p:attrNameLst>
                                          <p:attrName>style.visibility</p:attrName>
                                        </p:attrNameLst>
                                      </p:cBhvr>
                                      <p:to>
                                        <p:strVal val="visible"/>
                                      </p:to>
                                    </p:set>
                                    <p:anim calcmode="lin" valueType="num">
                                      <p:cBhvr additive="base">
                                        <p:cTn dur="500"/>
                                        <p:tgtEl>
                                          <p:spTgt spid="12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2"/>
                                        </p:tgtEl>
                                        <p:attrNameLst>
                                          <p:attrName>style.visibility</p:attrName>
                                        </p:attrNameLst>
                                      </p:cBhvr>
                                      <p:to>
                                        <p:strVal val="visible"/>
                                      </p:to>
                                    </p:set>
                                    <p:anim calcmode="lin" valueType="num">
                                      <p:cBhvr additive="base">
                                        <p:cTn dur="500"/>
                                        <p:tgtEl>
                                          <p:spTgt spid="12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0"/>
                                        </p:tgtEl>
                                        <p:attrNameLst>
                                          <p:attrName>style.visibility</p:attrName>
                                        </p:attrNameLst>
                                      </p:cBhvr>
                                      <p:to>
                                        <p:strVal val="visible"/>
                                      </p:to>
                                    </p:set>
                                    <p:anim calcmode="lin" valueType="num">
                                      <p:cBhvr additive="base">
                                        <p:cTn dur="500"/>
                                        <p:tgtEl>
                                          <p:spTgt spid="1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3"/>
                                        </p:tgtEl>
                                        <p:attrNameLst>
                                          <p:attrName>style.visibility</p:attrName>
                                        </p:attrNameLst>
                                      </p:cBhvr>
                                      <p:to>
                                        <p:strVal val="visible"/>
                                      </p:to>
                                    </p:set>
                                    <p:anim calcmode="lin" valueType="num">
                                      <p:cBhvr additive="base">
                                        <p:cTn dur="500"/>
                                        <p:tgtEl>
                                          <p:spTgt spid="12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227" name="Shape 1227"/>
        <p:cNvGrpSpPr/>
        <p:nvPr/>
      </p:nvGrpSpPr>
      <p:grpSpPr>
        <a:xfrm>
          <a:off x="0" y="0"/>
          <a:ext cx="0" cy="0"/>
          <a:chOff x="0" y="0"/>
          <a:chExt cx="0" cy="0"/>
        </a:xfrm>
      </p:grpSpPr>
      <p:cxnSp>
        <p:nvCxnSpPr>
          <p:cNvPr id="1228" name="Google Shape;1228;p21"/>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229" name="Google Shape;1229;p21"/>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230" name="Google Shape;1230;p21"/>
          <p:cNvSpPr/>
          <p:nvPr/>
        </p:nvSpPr>
        <p:spPr>
          <a:xfrm>
            <a:off x="4691741" y="3410722"/>
            <a:ext cx="3578499" cy="754876"/>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a:t>
            </a:r>
            <a:endParaRPr b="0" i="0" sz="1500" u="none" cap="none" strike="noStrike">
              <a:solidFill>
                <a:schemeClr val="lt1"/>
              </a:solidFill>
              <a:latin typeface="Poppins Light"/>
              <a:ea typeface="Poppins Light"/>
              <a:cs typeface="Poppins Light"/>
              <a:sym typeface="Poppins Light"/>
            </a:endParaRPr>
          </a:p>
        </p:txBody>
      </p:sp>
      <p:sp>
        <p:nvSpPr>
          <p:cNvPr id="1231" name="Google Shape;1231;p21"/>
          <p:cNvSpPr/>
          <p:nvPr/>
        </p:nvSpPr>
        <p:spPr>
          <a:xfrm>
            <a:off x="4691741" y="2381119"/>
            <a:ext cx="3519071" cy="825633"/>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Both functions are the same.</a:t>
            </a:r>
            <a:endParaRPr b="0" i="0" sz="1500" u="none" cap="none" strike="noStrike">
              <a:solidFill>
                <a:schemeClr val="lt1"/>
              </a:solidFill>
              <a:latin typeface="Poppins Light"/>
              <a:ea typeface="Poppins Light"/>
              <a:cs typeface="Poppins Light"/>
              <a:sym typeface="Poppins Light"/>
            </a:endParaRPr>
          </a:p>
        </p:txBody>
      </p:sp>
      <p:sp>
        <p:nvSpPr>
          <p:cNvPr id="1232" name="Google Shape;1232;p21"/>
          <p:cNvSpPr/>
          <p:nvPr/>
        </p:nvSpPr>
        <p:spPr>
          <a:xfrm>
            <a:off x="996554" y="3410722"/>
            <a:ext cx="3455707" cy="694529"/>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200" u="none" cap="none" strike="noStrike">
                <a:solidFill>
                  <a:schemeClr val="lt1"/>
                </a:solidFill>
                <a:latin typeface="Poppins Light"/>
                <a:ea typeface="Poppins Light"/>
                <a:cs typeface="Poppins Light"/>
                <a:sym typeface="Poppins Light"/>
              </a:rPr>
              <a:t>B) </a:t>
            </a:r>
            <a:r>
              <a:rPr b="0" i="0" lang="fr-TN" sz="1100" u="none" cap="none" strike="noStrike">
                <a:solidFill>
                  <a:schemeClr val="lt1"/>
                </a:solidFill>
                <a:latin typeface="Arial"/>
                <a:ea typeface="Arial"/>
                <a:cs typeface="Arial"/>
                <a:sym typeface="Arial"/>
              </a:rPr>
              <a:t>The state-value function tells us the state as well as the action, whereas the action-value function tells us only the action for any state.</a:t>
            </a:r>
            <a:endParaRPr b="0" i="0" sz="1200" u="none" cap="none" strike="noStrike">
              <a:solidFill>
                <a:schemeClr val="lt1"/>
              </a:solidFill>
              <a:latin typeface="Poppins Light"/>
              <a:ea typeface="Poppins Light"/>
              <a:cs typeface="Poppins Light"/>
              <a:sym typeface="Poppins Light"/>
            </a:endParaRPr>
          </a:p>
        </p:txBody>
      </p:sp>
      <p:sp>
        <p:nvSpPr>
          <p:cNvPr id="1233" name="Google Shape;1233;p21"/>
          <p:cNvSpPr/>
          <p:nvPr/>
        </p:nvSpPr>
        <p:spPr>
          <a:xfrm>
            <a:off x="996554" y="2381119"/>
            <a:ext cx="3455707" cy="8323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100" u="none" cap="none" strike="noStrike">
                <a:solidFill>
                  <a:schemeClr val="lt1"/>
                </a:solidFill>
                <a:latin typeface="Poppins Light"/>
                <a:ea typeface="Poppins Light"/>
                <a:cs typeface="Poppins Light"/>
                <a:sym typeface="Poppins Light"/>
              </a:rPr>
              <a:t>A) </a:t>
            </a:r>
            <a:r>
              <a:rPr b="0" i="0" lang="fr-TN" sz="1050" u="none" cap="none" strike="noStrike">
                <a:solidFill>
                  <a:schemeClr val="lt1"/>
                </a:solidFill>
                <a:latin typeface="Arial"/>
                <a:ea typeface="Arial"/>
                <a:cs typeface="Arial"/>
                <a:sym typeface="Arial"/>
              </a:rPr>
              <a:t>The state-value function tells us how good any given state is for the agent, whereas the action-value function tells us how good it is for the agent to take any action from a given state.</a:t>
            </a:r>
            <a:endParaRPr b="0" i="0" sz="1100" u="none" cap="none" strike="noStrike">
              <a:solidFill>
                <a:schemeClr val="lt1"/>
              </a:solidFill>
              <a:latin typeface="Poppins Light"/>
              <a:ea typeface="Poppins Light"/>
              <a:cs typeface="Poppins Light"/>
              <a:sym typeface="Poppins Light"/>
            </a:endParaRPr>
          </a:p>
        </p:txBody>
      </p:sp>
      <p:grpSp>
        <p:nvGrpSpPr>
          <p:cNvPr id="1234" name="Google Shape;1234;p21"/>
          <p:cNvGrpSpPr/>
          <p:nvPr/>
        </p:nvGrpSpPr>
        <p:grpSpPr>
          <a:xfrm>
            <a:off x="-111" y="861097"/>
            <a:ext cx="9144223" cy="1129657"/>
            <a:chOff x="-148" y="1148129"/>
            <a:chExt cx="12192297" cy="1506209"/>
          </a:xfrm>
        </p:grpSpPr>
        <p:cxnSp>
          <p:nvCxnSpPr>
            <p:cNvPr id="1235" name="Google Shape;1235;p21"/>
            <p:cNvCxnSpPr>
              <a:endCxn id="1236"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237" name="Google Shape;1237;p21"/>
            <p:cNvCxnSpPr>
              <a:stCxn id="1236"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236" name="Google Shape;1236;p21"/>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What is the difference between a state-value function and an action-value function for an agent following a given policy?</a:t>
              </a:r>
              <a:endParaRPr b="1" i="0" sz="1800" u="none" cap="none" strike="noStrike">
                <a:solidFill>
                  <a:schemeClr val="lt1"/>
                </a:solidFill>
                <a:latin typeface="Poppins SemiBold"/>
                <a:ea typeface="Poppins SemiBold"/>
                <a:cs typeface="Poppins SemiBold"/>
                <a:sym typeface="Poppins SemiBold"/>
              </a:endParaRPr>
            </a:p>
          </p:txBody>
        </p:sp>
      </p:grpSp>
      <p:sp>
        <p:nvSpPr>
          <p:cNvPr id="1238" name="Google Shape;1238;p21">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239" name="Google Shape;1239;p21"/>
          <p:cNvGrpSpPr/>
          <p:nvPr/>
        </p:nvGrpSpPr>
        <p:grpSpPr>
          <a:xfrm>
            <a:off x="592408" y="1085144"/>
            <a:ext cx="681561" cy="681561"/>
            <a:chOff x="3091078" y="1871878"/>
            <a:chExt cx="990804" cy="990804"/>
          </a:xfrm>
        </p:grpSpPr>
        <p:sp>
          <p:nvSpPr>
            <p:cNvPr id="1240" name="Google Shape;1240;p21"/>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41" name="Google Shape;1241;p21"/>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242" name="Google Shape;1242;p21"/>
          <p:cNvSpPr/>
          <p:nvPr/>
        </p:nvSpPr>
        <p:spPr>
          <a:xfrm>
            <a:off x="274471" y="226318"/>
            <a:ext cx="9331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212121"/>
                </a:solidFill>
                <a:highlight>
                  <a:srgbClr val="FFFF00"/>
                </a:highlight>
                <a:latin typeface="Arial"/>
                <a:ea typeface="Arial"/>
                <a:cs typeface="Arial"/>
                <a:sym typeface="Arial"/>
              </a:rPr>
              <a:t>#Quiz4</a:t>
            </a:r>
            <a:endParaRPr/>
          </a:p>
        </p:txBody>
      </p:sp>
      <p:sp>
        <p:nvSpPr>
          <p:cNvPr id="1243" name="Google Shape;1243;p21"/>
          <p:cNvSpPr/>
          <p:nvPr/>
        </p:nvSpPr>
        <p:spPr>
          <a:xfrm>
            <a:off x="5513492" y="3373265"/>
            <a:ext cx="2573867" cy="76944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100"/>
              <a:buFont typeface="Arial"/>
              <a:buNone/>
            </a:pPr>
            <a:br>
              <a:rPr b="0" i="0" lang="fr-TN" sz="1100" u="none" cap="none" strike="noStrike">
                <a:solidFill>
                  <a:schemeClr val="lt1"/>
                </a:solidFill>
                <a:latin typeface="Arial"/>
                <a:ea typeface="Arial"/>
                <a:cs typeface="Arial"/>
                <a:sym typeface="Arial"/>
              </a:rPr>
            </a:br>
            <a:r>
              <a:rPr b="0" i="0" lang="fr-TN" sz="1100" u="none" cap="none" strike="noStrike">
                <a:solidFill>
                  <a:schemeClr val="lt1"/>
                </a:solidFill>
                <a:latin typeface="Arial"/>
                <a:ea typeface="Arial"/>
                <a:cs typeface="Arial"/>
                <a:sym typeface="Arial"/>
              </a:rPr>
              <a:t>The state-value function tells us the policy, whereas the action-value function tells us the action and state. </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34"/>
                                        </p:tgtEl>
                                        <p:attrNameLst>
                                          <p:attrName>style.visibility</p:attrName>
                                        </p:attrNameLst>
                                      </p:cBhvr>
                                      <p:to>
                                        <p:strVal val="visible"/>
                                      </p:to>
                                    </p:set>
                                    <p:anim calcmode="lin" valueType="num">
                                      <p:cBhvr additive="base">
                                        <p:cTn dur="1000"/>
                                        <p:tgtEl>
                                          <p:spTgt spid="12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9"/>
                                        </p:tgtEl>
                                        <p:attrNameLst>
                                          <p:attrName>style.visibility</p:attrName>
                                        </p:attrNameLst>
                                      </p:cBhvr>
                                      <p:to>
                                        <p:strVal val="visible"/>
                                      </p:to>
                                    </p:set>
                                    <p:anim calcmode="lin" valueType="num">
                                      <p:cBhvr additive="base">
                                        <p:cTn dur="1000"/>
                                        <p:tgtEl>
                                          <p:spTgt spid="12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8"/>
                                        </p:tgtEl>
                                        <p:attrNameLst>
                                          <p:attrName>style.visibility</p:attrName>
                                        </p:attrNameLst>
                                      </p:cBhvr>
                                      <p:to>
                                        <p:strVal val="visible"/>
                                      </p:to>
                                    </p:set>
                                    <p:anim calcmode="lin" valueType="num">
                                      <p:cBhvr additive="base">
                                        <p:cTn dur="1000"/>
                                        <p:tgtEl>
                                          <p:spTgt spid="122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232"/>
                                        </p:tgtEl>
                                        <p:attrNameLst>
                                          <p:attrName>style.visibility</p:attrName>
                                        </p:attrNameLst>
                                      </p:cBhvr>
                                      <p:to>
                                        <p:strVal val="visible"/>
                                      </p:to>
                                    </p:set>
                                    <p:anim calcmode="lin" valueType="num">
                                      <p:cBhvr additive="base">
                                        <p:cTn dur="1000"/>
                                        <p:tgtEl>
                                          <p:spTgt spid="12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31"/>
                                        </p:tgtEl>
                                        <p:attrNameLst>
                                          <p:attrName>style.visibility</p:attrName>
                                        </p:attrNameLst>
                                      </p:cBhvr>
                                      <p:to>
                                        <p:strVal val="visible"/>
                                      </p:to>
                                    </p:set>
                                    <p:anim calcmode="lin" valueType="num">
                                      <p:cBhvr additive="base">
                                        <p:cTn dur="1000"/>
                                        <p:tgtEl>
                                          <p:spTgt spid="1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1000"/>
                                        <p:tgtEl>
                                          <p:spTgt spid="1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1000"/>
                                        <p:tgtEl>
                                          <p:spTgt spid="123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238"/>
                                        </p:tgtEl>
                                        <p:attrNameLst>
                                          <p:attrName>style.visibility</p:attrName>
                                        </p:attrNameLst>
                                      </p:cBhvr>
                                      <p:to>
                                        <p:strVal val="visible"/>
                                      </p:to>
                                    </p:set>
                                    <p:anim calcmode="lin" valueType="num">
                                      <p:cBhvr additive="base">
                                        <p:cTn dur="500"/>
                                        <p:tgtEl>
                                          <p:spTgt spid="12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247" name="Shape 1247"/>
        <p:cNvGrpSpPr/>
        <p:nvPr/>
      </p:nvGrpSpPr>
      <p:grpSpPr>
        <a:xfrm>
          <a:off x="0" y="0"/>
          <a:ext cx="0" cy="0"/>
          <a:chOff x="0" y="0"/>
          <a:chExt cx="0" cy="0"/>
        </a:xfrm>
      </p:grpSpPr>
      <p:cxnSp>
        <p:nvCxnSpPr>
          <p:cNvPr id="1248" name="Google Shape;1248;p22"/>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249" name="Google Shape;1249;p22"/>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250" name="Google Shape;1250;p22"/>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D) specific ways of acting</a:t>
            </a:r>
            <a:endParaRPr b="0" i="0" sz="1500" u="none" cap="none" strike="noStrike">
              <a:solidFill>
                <a:schemeClr val="lt1"/>
              </a:solidFill>
              <a:latin typeface="Poppins Light"/>
              <a:ea typeface="Poppins Light"/>
              <a:cs typeface="Poppins Light"/>
              <a:sym typeface="Poppins Light"/>
            </a:endParaRPr>
          </a:p>
        </p:txBody>
      </p:sp>
      <p:sp>
        <p:nvSpPr>
          <p:cNvPr id="1251" name="Google Shape;1251;p22"/>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the expected return, specific ways of acting, and the policy</a:t>
            </a:r>
            <a:endParaRPr b="0" i="0" sz="1500" u="none" cap="none" strike="noStrike">
              <a:solidFill>
                <a:schemeClr val="lt1"/>
              </a:solidFill>
              <a:latin typeface="Poppins Light"/>
              <a:ea typeface="Poppins Light"/>
              <a:cs typeface="Poppins Light"/>
              <a:sym typeface="Poppins Light"/>
            </a:endParaRPr>
          </a:p>
        </p:txBody>
      </p:sp>
      <p:sp>
        <p:nvSpPr>
          <p:cNvPr id="1252" name="Google Shape;1252;p22"/>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a:t>
            </a:r>
            <a:r>
              <a:rPr b="0" i="0" lang="fr-TN" sz="1400" u="none" cap="none" strike="noStrike">
                <a:solidFill>
                  <a:schemeClr val="lt1"/>
                </a:solidFill>
                <a:latin typeface="Arial"/>
                <a:ea typeface="Arial"/>
                <a:cs typeface="Arial"/>
                <a:sym typeface="Arial"/>
              </a:rPr>
              <a:t> the expected return</a:t>
            </a:r>
            <a:endParaRPr b="0" i="0" sz="1500" u="none" cap="none" strike="noStrike">
              <a:solidFill>
                <a:schemeClr val="lt1"/>
              </a:solidFill>
              <a:latin typeface="Poppins Light"/>
              <a:ea typeface="Poppins Light"/>
              <a:cs typeface="Poppins Light"/>
              <a:sym typeface="Poppins Light"/>
            </a:endParaRPr>
          </a:p>
        </p:txBody>
      </p:sp>
      <p:sp>
        <p:nvSpPr>
          <p:cNvPr id="1253" name="Google Shape;1253;p22"/>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r>
              <a:rPr b="0" i="0" lang="fr-TN" sz="1400" u="none" cap="none" strike="noStrike">
                <a:solidFill>
                  <a:schemeClr val="lt1"/>
                </a:solidFill>
                <a:latin typeface="Arial"/>
                <a:ea typeface="Arial"/>
                <a:cs typeface="Arial"/>
                <a:sym typeface="Arial"/>
              </a:rPr>
              <a:t>the policy</a:t>
            </a:r>
            <a:endParaRPr b="0" i="0" sz="1500" u="none" cap="none" strike="noStrike">
              <a:solidFill>
                <a:schemeClr val="lt1"/>
              </a:solidFill>
              <a:latin typeface="Poppins Light"/>
              <a:ea typeface="Poppins Light"/>
              <a:cs typeface="Poppins Light"/>
              <a:sym typeface="Poppins Light"/>
            </a:endParaRPr>
          </a:p>
        </p:txBody>
      </p:sp>
      <p:grpSp>
        <p:nvGrpSpPr>
          <p:cNvPr id="1254" name="Google Shape;1254;p22"/>
          <p:cNvGrpSpPr/>
          <p:nvPr/>
        </p:nvGrpSpPr>
        <p:grpSpPr>
          <a:xfrm>
            <a:off x="-111" y="861097"/>
            <a:ext cx="9144223" cy="1129657"/>
            <a:chOff x="-148" y="1148129"/>
            <a:chExt cx="12192297" cy="1506209"/>
          </a:xfrm>
        </p:grpSpPr>
        <p:cxnSp>
          <p:nvCxnSpPr>
            <p:cNvPr id="1255" name="Google Shape;1255;p22"/>
            <p:cNvCxnSpPr>
              <a:endCxn id="1256"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257" name="Google Shape;1257;p22"/>
            <p:cNvCxnSpPr>
              <a:stCxn id="1256"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256" name="Google Shape;1256;p22"/>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Value functions are defined with respect to _______________.</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1258" name="Google Shape;1258;p22"/>
          <p:cNvGrpSpPr/>
          <p:nvPr/>
        </p:nvGrpSpPr>
        <p:grpSpPr>
          <a:xfrm>
            <a:off x="592408" y="1085144"/>
            <a:ext cx="681561" cy="681561"/>
            <a:chOff x="3091078" y="1871878"/>
            <a:chExt cx="990804" cy="990804"/>
          </a:xfrm>
        </p:grpSpPr>
        <p:sp>
          <p:nvSpPr>
            <p:cNvPr id="1259" name="Google Shape;1259;p22"/>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60" name="Google Shape;1260;p22"/>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1261" name="Google Shape;1261;p22"/>
          <p:cNvPicPr preferRelativeResize="0"/>
          <p:nvPr/>
        </p:nvPicPr>
        <p:blipFill rotWithShape="1">
          <a:blip r:embed="rId3">
            <a:alphaModFix/>
          </a:blip>
          <a:srcRect b="0" l="0" r="0" t="0"/>
          <a:stretch/>
        </p:blipFill>
        <p:spPr>
          <a:xfrm>
            <a:off x="1347121" y="1149008"/>
            <a:ext cx="6210278" cy="3480485"/>
          </a:xfrm>
          <a:prstGeom prst="rect">
            <a:avLst/>
          </a:prstGeom>
          <a:noFill/>
          <a:ln>
            <a:noFill/>
          </a:ln>
        </p:spPr>
      </p:pic>
      <p:sp>
        <p:nvSpPr>
          <p:cNvPr id="1262" name="Google Shape;1262;p22"/>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54"/>
                                        </p:tgtEl>
                                        <p:attrNameLst>
                                          <p:attrName>style.visibility</p:attrName>
                                        </p:attrNameLst>
                                      </p:cBhvr>
                                      <p:to>
                                        <p:strVal val="visible"/>
                                      </p:to>
                                    </p:set>
                                    <p:anim calcmode="lin" valueType="num">
                                      <p:cBhvr additive="base">
                                        <p:cTn dur="1000"/>
                                        <p:tgtEl>
                                          <p:spTgt spid="12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9"/>
                                        </p:tgtEl>
                                        <p:attrNameLst>
                                          <p:attrName>style.visibility</p:attrName>
                                        </p:attrNameLst>
                                      </p:cBhvr>
                                      <p:to>
                                        <p:strVal val="visible"/>
                                      </p:to>
                                    </p:set>
                                    <p:anim calcmode="lin" valueType="num">
                                      <p:cBhvr additive="base">
                                        <p:cTn dur="1000"/>
                                        <p:tgtEl>
                                          <p:spTgt spid="12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8"/>
                                        </p:tgtEl>
                                        <p:attrNameLst>
                                          <p:attrName>style.visibility</p:attrName>
                                        </p:attrNameLst>
                                      </p:cBhvr>
                                      <p:to>
                                        <p:strVal val="visible"/>
                                      </p:to>
                                    </p:set>
                                    <p:anim calcmode="lin" valueType="num">
                                      <p:cBhvr additive="base">
                                        <p:cTn dur="1000"/>
                                        <p:tgtEl>
                                          <p:spTgt spid="12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252"/>
                                        </p:tgtEl>
                                        <p:attrNameLst>
                                          <p:attrName>style.visibility</p:attrName>
                                        </p:attrNameLst>
                                      </p:cBhvr>
                                      <p:to>
                                        <p:strVal val="visible"/>
                                      </p:to>
                                    </p:set>
                                    <p:anim calcmode="lin" valueType="num">
                                      <p:cBhvr additive="base">
                                        <p:cTn dur="1000"/>
                                        <p:tgtEl>
                                          <p:spTgt spid="12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51"/>
                                        </p:tgtEl>
                                        <p:attrNameLst>
                                          <p:attrName>style.visibility</p:attrName>
                                        </p:attrNameLst>
                                      </p:cBhvr>
                                      <p:to>
                                        <p:strVal val="visible"/>
                                      </p:to>
                                    </p:set>
                                    <p:anim calcmode="lin" valueType="num">
                                      <p:cBhvr additive="base">
                                        <p:cTn dur="1000"/>
                                        <p:tgtEl>
                                          <p:spTgt spid="12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253"/>
                                        </p:tgtEl>
                                        <p:attrNameLst>
                                          <p:attrName>style.visibility</p:attrName>
                                        </p:attrNameLst>
                                      </p:cBhvr>
                                      <p:to>
                                        <p:strVal val="visible"/>
                                      </p:to>
                                    </p:set>
                                    <p:anim calcmode="lin" valueType="num">
                                      <p:cBhvr additive="base">
                                        <p:cTn dur="1000"/>
                                        <p:tgtEl>
                                          <p:spTgt spid="12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50"/>
                                        </p:tgtEl>
                                        <p:attrNameLst>
                                          <p:attrName>style.visibility</p:attrName>
                                        </p:attrNameLst>
                                      </p:cBhvr>
                                      <p:to>
                                        <p:strVal val="visible"/>
                                      </p:to>
                                    </p:set>
                                    <p:anim calcmode="lin" valueType="num">
                                      <p:cBhvr additive="base">
                                        <p:cTn dur="1000"/>
                                        <p:tgtEl>
                                          <p:spTgt spid="12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500"/>
                                        <p:tgtEl>
                                          <p:spTgt spid="12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23"/>
          <p:cNvSpPr/>
          <p:nvPr/>
        </p:nvSpPr>
        <p:spPr>
          <a:xfrm>
            <a:off x="886690" y="391286"/>
            <a:ext cx="71697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1D4264"/>
                </a:solidFill>
                <a:latin typeface="Arial"/>
                <a:ea typeface="Arial"/>
                <a:cs typeface="Arial"/>
                <a:sym typeface="Arial"/>
              </a:rPr>
              <a:t>What do Reinforcement Learning Algorithms Learn - Optimal Policies</a:t>
            </a:r>
            <a:endParaRPr/>
          </a:p>
        </p:txBody>
      </p:sp>
      <p:sp>
        <p:nvSpPr>
          <p:cNvPr id="1268" name="Google Shape;1268;p23"/>
          <p:cNvSpPr/>
          <p:nvPr/>
        </p:nvSpPr>
        <p:spPr>
          <a:xfrm>
            <a:off x="491836" y="1761489"/>
            <a:ext cx="806334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It is the goal of reinforcement learning algorithms to find a policy that will yield a lot of rewards for the agent if the agent indeed follows that policy. Specifically, reinforcement learning algorithms seek to find a policy that will yield more return to the agent than all other policies.</a:t>
            </a:r>
            <a:endParaRPr/>
          </a:p>
        </p:txBody>
      </p:sp>
      <p:sp>
        <p:nvSpPr>
          <p:cNvPr id="1269" name="Google Shape;1269;p23"/>
          <p:cNvSpPr/>
          <p:nvPr/>
        </p:nvSpPr>
        <p:spPr>
          <a:xfrm>
            <a:off x="713635" y="1212517"/>
            <a:ext cx="10903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1D4264"/>
                </a:solidFill>
                <a:latin typeface="Arial"/>
                <a:ea typeface="Arial"/>
                <a:cs typeface="Arial"/>
                <a:sym typeface="Arial"/>
              </a:rPr>
              <a:t>Optimality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9"/>
                                        </p:tgtEl>
                                        <p:attrNameLst>
                                          <p:attrName>style.visibility</p:attrName>
                                        </p:attrNameLst>
                                      </p:cBhvr>
                                      <p:to>
                                        <p:strVal val="visible"/>
                                      </p:to>
                                    </p:set>
                                    <p:anim calcmode="lin" valueType="num">
                                      <p:cBhvr additive="base">
                                        <p:cTn dur="500"/>
                                        <p:tgtEl>
                                          <p:spTgt spid="12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68"/>
                                        </p:tgtEl>
                                        <p:attrNameLst>
                                          <p:attrName>style.visibility</p:attrName>
                                        </p:attrNameLst>
                                      </p:cBhvr>
                                      <p:to>
                                        <p:strVal val="visible"/>
                                      </p:to>
                                    </p:set>
                                    <p:anim calcmode="lin" valueType="num">
                                      <p:cBhvr additive="base">
                                        <p:cTn dur="500"/>
                                        <p:tgtEl>
                                          <p:spTgt spid="12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24"/>
          <p:cNvPicPr preferRelativeResize="0"/>
          <p:nvPr/>
        </p:nvPicPr>
        <p:blipFill rotWithShape="1">
          <a:blip r:embed="rId3">
            <a:alphaModFix amt="47000"/>
          </a:blip>
          <a:srcRect b="0" l="0" r="0" t="0"/>
          <a:stretch/>
        </p:blipFill>
        <p:spPr>
          <a:xfrm>
            <a:off x="1113045" y="849317"/>
            <a:ext cx="1370198" cy="1131135"/>
          </a:xfrm>
          <a:prstGeom prst="rect">
            <a:avLst/>
          </a:prstGeom>
          <a:noFill/>
          <a:ln>
            <a:noFill/>
          </a:ln>
        </p:spPr>
      </p:pic>
      <p:pic>
        <p:nvPicPr>
          <p:cNvPr id="1275" name="Google Shape;1275;p24"/>
          <p:cNvPicPr preferRelativeResize="0"/>
          <p:nvPr/>
        </p:nvPicPr>
        <p:blipFill rotWithShape="1">
          <a:blip r:embed="rId3">
            <a:alphaModFix amt="47000"/>
          </a:blip>
          <a:srcRect b="0" l="0" r="0" t="0"/>
          <a:stretch/>
        </p:blipFill>
        <p:spPr>
          <a:xfrm>
            <a:off x="3796845" y="849317"/>
            <a:ext cx="1370198" cy="1131135"/>
          </a:xfrm>
          <a:prstGeom prst="rect">
            <a:avLst/>
          </a:prstGeom>
          <a:noFill/>
          <a:ln>
            <a:noFill/>
          </a:ln>
        </p:spPr>
      </p:pic>
      <p:pic>
        <p:nvPicPr>
          <p:cNvPr id="1276" name="Google Shape;1276;p24"/>
          <p:cNvPicPr preferRelativeResize="0"/>
          <p:nvPr/>
        </p:nvPicPr>
        <p:blipFill rotWithShape="1">
          <a:blip r:embed="rId3">
            <a:alphaModFix amt="47000"/>
          </a:blip>
          <a:srcRect b="0" l="0" r="0" t="0"/>
          <a:stretch/>
        </p:blipFill>
        <p:spPr>
          <a:xfrm>
            <a:off x="6480647" y="983733"/>
            <a:ext cx="1370198" cy="1131135"/>
          </a:xfrm>
          <a:prstGeom prst="rect">
            <a:avLst/>
          </a:prstGeom>
          <a:noFill/>
          <a:ln>
            <a:noFill/>
          </a:ln>
        </p:spPr>
      </p:pic>
      <p:sp>
        <p:nvSpPr>
          <p:cNvPr id="1277" name="Google Shape;1277;p24"/>
          <p:cNvSpPr/>
          <p:nvPr/>
        </p:nvSpPr>
        <p:spPr>
          <a:xfrm>
            <a:off x="1162393" y="1241524"/>
            <a:ext cx="12715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Optimal policy</a:t>
            </a:r>
            <a:endParaRPr/>
          </a:p>
        </p:txBody>
      </p:sp>
      <p:pic>
        <p:nvPicPr>
          <p:cNvPr id="1278" name="Google Shape;1278;p24"/>
          <p:cNvPicPr preferRelativeResize="0"/>
          <p:nvPr/>
        </p:nvPicPr>
        <p:blipFill rotWithShape="1">
          <a:blip r:embed="rId4">
            <a:alphaModFix/>
          </a:blip>
          <a:srcRect b="0" l="0" r="0" t="0"/>
          <a:stretch/>
        </p:blipFill>
        <p:spPr>
          <a:xfrm>
            <a:off x="62721" y="2426199"/>
            <a:ext cx="3734124" cy="388654"/>
          </a:xfrm>
          <a:prstGeom prst="rect">
            <a:avLst/>
          </a:prstGeom>
          <a:noFill/>
          <a:ln>
            <a:noFill/>
          </a:ln>
        </p:spPr>
      </p:pic>
      <p:pic>
        <p:nvPicPr>
          <p:cNvPr id="1279" name="Google Shape;1279;p24"/>
          <p:cNvPicPr preferRelativeResize="0"/>
          <p:nvPr/>
        </p:nvPicPr>
        <p:blipFill rotWithShape="1">
          <a:blip r:embed="rId5">
            <a:alphaModFix/>
          </a:blip>
          <a:srcRect b="0" l="0" r="0" t="0"/>
          <a:stretch/>
        </p:blipFill>
        <p:spPr>
          <a:xfrm>
            <a:off x="3897901" y="2353803"/>
            <a:ext cx="1722269" cy="533446"/>
          </a:xfrm>
          <a:prstGeom prst="rect">
            <a:avLst/>
          </a:prstGeom>
          <a:noFill/>
          <a:ln>
            <a:noFill/>
          </a:ln>
        </p:spPr>
      </p:pic>
      <p:sp>
        <p:nvSpPr>
          <p:cNvPr id="1280" name="Google Shape;1280;p24"/>
          <p:cNvSpPr/>
          <p:nvPr/>
        </p:nvSpPr>
        <p:spPr>
          <a:xfrm>
            <a:off x="3370387" y="1260995"/>
            <a:ext cx="23262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Optimal state-value function</a:t>
            </a:r>
            <a:endParaRPr/>
          </a:p>
        </p:txBody>
      </p:sp>
      <p:sp>
        <p:nvSpPr>
          <p:cNvPr id="1281" name="Google Shape;1281;p24"/>
          <p:cNvSpPr/>
          <p:nvPr/>
        </p:nvSpPr>
        <p:spPr>
          <a:xfrm>
            <a:off x="6158459" y="1260995"/>
            <a:ext cx="24144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Optimal action-value function</a:t>
            </a:r>
            <a:endParaRPr/>
          </a:p>
        </p:txBody>
      </p:sp>
      <p:pic>
        <p:nvPicPr>
          <p:cNvPr id="1282" name="Google Shape;1282;p24"/>
          <p:cNvPicPr preferRelativeResize="0"/>
          <p:nvPr/>
        </p:nvPicPr>
        <p:blipFill rotWithShape="1">
          <a:blip r:embed="rId6">
            <a:alphaModFix/>
          </a:blip>
          <a:srcRect b="0" l="0" r="0" t="0"/>
          <a:stretch/>
        </p:blipFill>
        <p:spPr>
          <a:xfrm>
            <a:off x="6243810" y="2455266"/>
            <a:ext cx="2004234" cy="396274"/>
          </a:xfrm>
          <a:prstGeom prst="rect">
            <a:avLst/>
          </a:prstGeom>
          <a:noFill/>
          <a:ln>
            <a:noFill/>
          </a:ln>
        </p:spPr>
      </p:pic>
      <p:sp>
        <p:nvSpPr>
          <p:cNvPr id="1283" name="Google Shape;1283;p24"/>
          <p:cNvSpPr/>
          <p:nvPr/>
        </p:nvSpPr>
        <p:spPr>
          <a:xfrm>
            <a:off x="886690" y="3670089"/>
            <a:ext cx="23275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Bellman optimality equation</a:t>
            </a:r>
            <a:endParaRPr/>
          </a:p>
        </p:txBody>
      </p:sp>
      <p:pic>
        <p:nvPicPr>
          <p:cNvPr id="1284" name="Google Shape;1284;p24"/>
          <p:cNvPicPr preferRelativeResize="0"/>
          <p:nvPr/>
        </p:nvPicPr>
        <p:blipFill rotWithShape="1">
          <a:blip r:embed="rId7">
            <a:alphaModFix/>
          </a:blip>
          <a:srcRect b="0" l="0" r="0" t="0"/>
          <a:stretch/>
        </p:blipFill>
        <p:spPr>
          <a:xfrm>
            <a:off x="3295211" y="3712437"/>
            <a:ext cx="3185436" cy="6477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500"/>
                                        <p:tgtEl>
                                          <p:spTgt spid="12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500"/>
                                        <p:tgtEl>
                                          <p:spTgt spid="12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500"/>
                                        <p:tgtEl>
                                          <p:spTgt spid="12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500"/>
                                        <p:tgtEl>
                                          <p:spTgt spid="1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500"/>
                                        <p:tgtEl>
                                          <p:spTgt spid="12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500"/>
                                        <p:tgtEl>
                                          <p:spTgt spid="12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0"/>
                                        </p:tgtEl>
                                        <p:attrNameLst>
                                          <p:attrName>style.visibility</p:attrName>
                                        </p:attrNameLst>
                                      </p:cBhvr>
                                      <p:to>
                                        <p:strVal val="visible"/>
                                      </p:to>
                                    </p:set>
                                    <p:anim calcmode="lin" valueType="num">
                                      <p:cBhvr additive="base">
                                        <p:cTn dur="500"/>
                                        <p:tgtEl>
                                          <p:spTgt spid="12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1"/>
                                        </p:tgtEl>
                                        <p:attrNameLst>
                                          <p:attrName>style.visibility</p:attrName>
                                        </p:attrNameLst>
                                      </p:cBhvr>
                                      <p:to>
                                        <p:strVal val="visible"/>
                                      </p:to>
                                    </p:set>
                                    <p:anim calcmode="lin" valueType="num">
                                      <p:cBhvr additive="base">
                                        <p:cTn dur="500"/>
                                        <p:tgtEl>
                                          <p:spTgt spid="12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500"/>
                                        <p:tgtEl>
                                          <p:spTgt spid="12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3"/>
                                        </p:tgtEl>
                                        <p:attrNameLst>
                                          <p:attrName>style.visibility</p:attrName>
                                        </p:attrNameLst>
                                      </p:cBhvr>
                                      <p:to>
                                        <p:strVal val="visible"/>
                                      </p:to>
                                    </p:set>
                                    <p:anim calcmode="lin" valueType="num">
                                      <p:cBhvr additive="base">
                                        <p:cTn dur="500"/>
                                        <p:tgtEl>
                                          <p:spTgt spid="12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4"/>
                                        </p:tgtEl>
                                        <p:attrNameLst>
                                          <p:attrName>style.visibility</p:attrName>
                                        </p:attrNameLst>
                                      </p:cBhvr>
                                      <p:to>
                                        <p:strVal val="visible"/>
                                      </p:to>
                                    </p:set>
                                    <p:anim calcmode="lin" valueType="num">
                                      <p:cBhvr additive="base">
                                        <p:cTn dur="500"/>
                                        <p:tgtEl>
                                          <p:spTgt spid="12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288" name="Shape 1288"/>
        <p:cNvGrpSpPr/>
        <p:nvPr/>
      </p:nvGrpSpPr>
      <p:grpSpPr>
        <a:xfrm>
          <a:off x="0" y="0"/>
          <a:ext cx="0" cy="0"/>
          <a:chOff x="0" y="0"/>
          <a:chExt cx="0" cy="0"/>
        </a:xfrm>
      </p:grpSpPr>
      <p:cxnSp>
        <p:nvCxnSpPr>
          <p:cNvPr id="1289" name="Google Shape;1289;p25"/>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290" name="Google Shape;1290;p25"/>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291" name="Google Shape;1291;p25"/>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Poppins Light"/>
                <a:ea typeface="Poppins Light"/>
                <a:cs typeface="Poppins Light"/>
                <a:sym typeface="Poppins Light"/>
              </a:rPr>
              <a:t>D) </a:t>
            </a:r>
            <a:r>
              <a:rPr b="0" i="0" lang="fr-TN" sz="1200" u="none" cap="none" strike="noStrike">
                <a:solidFill>
                  <a:schemeClr val="lt1"/>
                </a:solidFill>
                <a:latin typeface="Arial"/>
                <a:ea typeface="Arial"/>
                <a:cs typeface="Arial"/>
                <a:sym typeface="Arial"/>
              </a:rPr>
              <a:t>For any state-action pair, the function produces the reward for taking that action.</a:t>
            </a:r>
            <a:endParaRPr b="0" i="0" sz="1400" u="none" cap="none" strike="noStrike">
              <a:solidFill>
                <a:schemeClr val="lt1"/>
              </a:solidFill>
              <a:latin typeface="Poppins Light"/>
              <a:ea typeface="Poppins Light"/>
              <a:cs typeface="Poppins Light"/>
              <a:sym typeface="Poppins Light"/>
            </a:endParaRPr>
          </a:p>
        </p:txBody>
      </p:sp>
      <p:sp>
        <p:nvSpPr>
          <p:cNvPr id="1292" name="Google Shape;1292;p25"/>
          <p:cNvSpPr/>
          <p:nvPr/>
        </p:nvSpPr>
        <p:spPr>
          <a:xfrm>
            <a:off x="4631961" y="2381119"/>
            <a:ext cx="3578851" cy="825633"/>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Poppins Light"/>
                <a:ea typeface="Poppins Light"/>
                <a:cs typeface="Poppins Light"/>
                <a:sym typeface="Poppins Light"/>
              </a:rPr>
              <a:t>C) </a:t>
            </a:r>
            <a:r>
              <a:rPr b="0" i="0" lang="fr-TN" sz="1200" u="none" cap="none" strike="noStrike">
                <a:solidFill>
                  <a:schemeClr val="lt1"/>
                </a:solidFill>
                <a:latin typeface="Arial"/>
                <a:ea typeface="Arial"/>
                <a:cs typeface="Arial"/>
                <a:sym typeface="Arial"/>
              </a:rPr>
              <a:t>For any state-action pair, the function yields the maximum future rewards.</a:t>
            </a:r>
            <a:endParaRPr b="0" i="0" sz="1400" u="none" cap="none" strike="noStrike">
              <a:solidFill>
                <a:schemeClr val="lt1"/>
              </a:solidFill>
              <a:latin typeface="Poppins Light"/>
              <a:ea typeface="Poppins Light"/>
              <a:cs typeface="Poppins Light"/>
              <a:sym typeface="Poppins Light"/>
            </a:endParaRPr>
          </a:p>
        </p:txBody>
      </p:sp>
      <p:sp>
        <p:nvSpPr>
          <p:cNvPr id="1293" name="Google Shape;1293;p25"/>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200" u="none" cap="none" strike="noStrike">
                <a:solidFill>
                  <a:schemeClr val="lt1"/>
                </a:solidFill>
                <a:latin typeface="Poppins Light"/>
                <a:ea typeface="Poppins Light"/>
                <a:cs typeface="Poppins Light"/>
                <a:sym typeface="Poppins Light"/>
              </a:rPr>
              <a:t>B) </a:t>
            </a:r>
            <a:r>
              <a:rPr b="0" i="0" lang="fr-TN" sz="1100" u="none" cap="none" strike="noStrike">
                <a:solidFill>
                  <a:schemeClr val="lt1"/>
                </a:solidFill>
                <a:latin typeface="Arial"/>
                <a:ea typeface="Arial"/>
                <a:cs typeface="Arial"/>
                <a:sym typeface="Arial"/>
              </a:rPr>
              <a:t>For any state-action pair, the function yields the discounted rewards of following the optimal policy.</a:t>
            </a:r>
            <a:endParaRPr b="0" i="0" sz="1200" u="none" cap="none" strike="noStrike">
              <a:solidFill>
                <a:schemeClr val="lt1"/>
              </a:solidFill>
              <a:latin typeface="Poppins Light"/>
              <a:ea typeface="Poppins Light"/>
              <a:cs typeface="Poppins Light"/>
              <a:sym typeface="Poppins Light"/>
            </a:endParaRPr>
          </a:p>
        </p:txBody>
      </p:sp>
      <p:sp>
        <p:nvSpPr>
          <p:cNvPr id="1294" name="Google Shape;1294;p25"/>
          <p:cNvSpPr/>
          <p:nvPr/>
        </p:nvSpPr>
        <p:spPr>
          <a:xfrm>
            <a:off x="933188" y="2381119"/>
            <a:ext cx="3519073" cy="8323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200" u="none" cap="none" strike="noStrike">
                <a:solidFill>
                  <a:schemeClr val="lt1"/>
                </a:solidFill>
                <a:latin typeface="Poppins Light"/>
                <a:ea typeface="Poppins Light"/>
                <a:cs typeface="Poppins Light"/>
                <a:sym typeface="Poppins Light"/>
              </a:rPr>
              <a:t>A) </a:t>
            </a:r>
            <a:r>
              <a:rPr b="0" i="0" lang="fr-TN" sz="1100" u="none" cap="none" strike="noStrike">
                <a:solidFill>
                  <a:schemeClr val="lt1"/>
                </a:solidFill>
                <a:latin typeface="Arial"/>
                <a:ea typeface="Arial"/>
                <a:cs typeface="Arial"/>
                <a:sym typeface="Arial"/>
              </a:rPr>
              <a:t>For any state-action pair, the function produces the expected reward for taking that action plus the maximum discounted return thereafter.</a:t>
            </a:r>
            <a:endParaRPr b="0" i="0" sz="1200" u="none" cap="none" strike="noStrike">
              <a:solidFill>
                <a:schemeClr val="lt1"/>
              </a:solidFill>
              <a:latin typeface="Poppins Light"/>
              <a:ea typeface="Poppins Light"/>
              <a:cs typeface="Poppins Light"/>
              <a:sym typeface="Poppins Light"/>
            </a:endParaRPr>
          </a:p>
        </p:txBody>
      </p:sp>
      <p:grpSp>
        <p:nvGrpSpPr>
          <p:cNvPr id="1295" name="Google Shape;1295;p25"/>
          <p:cNvGrpSpPr/>
          <p:nvPr/>
        </p:nvGrpSpPr>
        <p:grpSpPr>
          <a:xfrm>
            <a:off x="-111" y="861097"/>
            <a:ext cx="9144223" cy="1129657"/>
            <a:chOff x="-148" y="1148129"/>
            <a:chExt cx="12192297" cy="1506209"/>
          </a:xfrm>
        </p:grpSpPr>
        <p:cxnSp>
          <p:nvCxnSpPr>
            <p:cNvPr id="1296" name="Google Shape;1296;p25"/>
            <p:cNvCxnSpPr>
              <a:endCxn id="1297"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298" name="Google Shape;1298;p25"/>
            <p:cNvCxnSpPr>
              <a:stCxn id="1297"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297" name="Google Shape;1297;p25"/>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How can we determine whether an action-value function is optimal?</a:t>
              </a:r>
              <a:endParaRPr b="1" i="0" sz="1800" u="none" cap="none" strike="noStrike">
                <a:solidFill>
                  <a:schemeClr val="lt1"/>
                </a:solidFill>
                <a:latin typeface="Poppins SemiBold"/>
                <a:ea typeface="Poppins SemiBold"/>
                <a:cs typeface="Poppins SemiBold"/>
                <a:sym typeface="Poppins SemiBold"/>
              </a:endParaRPr>
            </a:p>
          </p:txBody>
        </p:sp>
      </p:grpSp>
      <p:sp>
        <p:nvSpPr>
          <p:cNvPr id="1299" name="Google Shape;1299;p25">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300" name="Google Shape;1300;p25"/>
          <p:cNvGrpSpPr/>
          <p:nvPr/>
        </p:nvGrpSpPr>
        <p:grpSpPr>
          <a:xfrm>
            <a:off x="592408" y="1085144"/>
            <a:ext cx="681561" cy="681561"/>
            <a:chOff x="3091078" y="1871878"/>
            <a:chExt cx="990804" cy="990804"/>
          </a:xfrm>
        </p:grpSpPr>
        <p:sp>
          <p:nvSpPr>
            <p:cNvPr id="1301" name="Google Shape;1301;p25"/>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02" name="Google Shape;1302;p25"/>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303" name="Google Shape;1303;p25"/>
          <p:cNvSpPr/>
          <p:nvPr/>
        </p:nvSpPr>
        <p:spPr>
          <a:xfrm>
            <a:off x="167386" y="153085"/>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121"/>
                </a:solidFill>
                <a:highlight>
                  <a:srgbClr val="FFFF00"/>
                </a:highlight>
                <a:latin typeface="Arial"/>
                <a:ea typeface="Arial"/>
                <a:cs typeface="Arial"/>
                <a:sym typeface="Arial"/>
              </a:rPr>
              <a:t>#Quiz5</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95"/>
                                        </p:tgtEl>
                                        <p:attrNameLst>
                                          <p:attrName>style.visibility</p:attrName>
                                        </p:attrNameLst>
                                      </p:cBhvr>
                                      <p:to>
                                        <p:strVal val="visible"/>
                                      </p:to>
                                    </p:set>
                                    <p:anim calcmode="lin" valueType="num">
                                      <p:cBhvr additive="base">
                                        <p:cTn dur="1000"/>
                                        <p:tgtEl>
                                          <p:spTgt spid="12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1000"/>
                                        <p:tgtEl>
                                          <p:spTgt spid="12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1000"/>
                                        <p:tgtEl>
                                          <p:spTgt spid="1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92"/>
                                        </p:tgtEl>
                                        <p:attrNameLst>
                                          <p:attrName>style.visibility</p:attrName>
                                        </p:attrNameLst>
                                      </p:cBhvr>
                                      <p:to>
                                        <p:strVal val="visible"/>
                                      </p:to>
                                    </p:set>
                                    <p:anim calcmode="lin" valueType="num">
                                      <p:cBhvr additive="base">
                                        <p:cTn dur="1000"/>
                                        <p:tgtEl>
                                          <p:spTgt spid="1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1000"/>
                                        <p:tgtEl>
                                          <p:spTgt spid="12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291"/>
                                        </p:tgtEl>
                                        <p:attrNameLst>
                                          <p:attrName>style.visibility</p:attrName>
                                        </p:attrNameLst>
                                      </p:cBhvr>
                                      <p:to>
                                        <p:strVal val="visible"/>
                                      </p:to>
                                    </p:set>
                                    <p:anim calcmode="lin" valueType="num">
                                      <p:cBhvr additive="base">
                                        <p:cTn dur="1000"/>
                                        <p:tgtEl>
                                          <p:spTgt spid="129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500"/>
                                        <p:tgtEl>
                                          <p:spTgt spid="12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6"/>
          <p:cNvSpPr txBox="1"/>
          <p:nvPr>
            <p:ph type="ctrTitle"/>
          </p:nvPr>
        </p:nvSpPr>
        <p:spPr>
          <a:xfrm>
            <a:off x="616032" y="1281951"/>
            <a:ext cx="26043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fr-TN"/>
              <a:t>What is QLearning ?</a:t>
            </a:r>
            <a:endParaRPr/>
          </a:p>
        </p:txBody>
      </p:sp>
      <p:sp>
        <p:nvSpPr>
          <p:cNvPr id="1309" name="Google Shape;1309;p2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0" name="Google Shape;1310;p26"/>
          <p:cNvSpPr txBox="1"/>
          <p:nvPr>
            <p:ph idx="1" type="subTitle"/>
          </p:nvPr>
        </p:nvSpPr>
        <p:spPr>
          <a:xfrm>
            <a:off x="182363" y="2044286"/>
            <a:ext cx="6516310" cy="11661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br>
              <a:rPr lang="fr-TN">
                <a:solidFill>
                  <a:srgbClr val="212121"/>
                </a:solidFill>
              </a:rPr>
            </a:br>
            <a:r>
              <a:rPr b="0" i="0" lang="fr-TN">
                <a:solidFill>
                  <a:srgbClr val="212121"/>
                </a:solidFill>
                <a:latin typeface="Arial"/>
                <a:ea typeface="Arial"/>
                <a:cs typeface="Arial"/>
                <a:sym typeface="Arial"/>
              </a:rPr>
              <a:t>Q-learning is an RL algorithm that learns the optimal policy by associating state-action pairs with Q-values, representing the expected cumulative reward. </a:t>
            </a:r>
            <a:endParaRPr>
              <a:solidFill>
                <a:srgbClr val="212121"/>
              </a:solidFill>
            </a:endParaRPr>
          </a:p>
        </p:txBody>
      </p:sp>
      <p:sp>
        <p:nvSpPr>
          <p:cNvPr id="1311" name="Google Shape;1311;p26"/>
          <p:cNvSpPr/>
          <p:nvPr/>
        </p:nvSpPr>
        <p:spPr>
          <a:xfrm>
            <a:off x="616032" y="3276773"/>
            <a:ext cx="553538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1D4264"/>
                </a:solidFill>
                <a:latin typeface="Arial"/>
                <a:ea typeface="Arial"/>
                <a:cs typeface="Arial"/>
                <a:sym typeface="Arial"/>
              </a:rPr>
              <a:t>Value iteration</a:t>
            </a:r>
            <a:endParaRPr/>
          </a:p>
          <a:p>
            <a:pPr indent="0" lvl="0" marL="0" marR="0" rtl="0" algn="l">
              <a:lnSpc>
                <a:spcPct val="100000"/>
              </a:lnSpc>
              <a:spcBef>
                <a:spcPts val="0"/>
              </a:spcBef>
              <a:spcAft>
                <a:spcPts val="0"/>
              </a:spcAft>
              <a:buNone/>
            </a:pPr>
            <a:r>
              <a:t/>
            </a:r>
            <a:endParaRPr b="1" i="0" sz="1400" u="none" cap="none" strike="noStrike">
              <a:solidFill>
                <a:srgbClr val="1D4264"/>
              </a:solidFill>
              <a:latin typeface="Arial"/>
              <a:ea typeface="Arial"/>
              <a:cs typeface="Arial"/>
              <a:sym typeface="Arial"/>
            </a:endParaRPr>
          </a:p>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The Q-learning algorithm iteratively updates the Q-values for each state-action pair using the Bellman equation until the Q-function converges to the </a:t>
            </a:r>
            <a:r>
              <a:rPr b="0" i="1" lang="fr-TN" sz="1400" u="none" cap="none" strike="noStrike">
                <a:solidFill>
                  <a:srgbClr val="212529"/>
                </a:solidFill>
                <a:latin typeface="Arial"/>
                <a:ea typeface="Arial"/>
                <a:cs typeface="Arial"/>
                <a:sym typeface="Arial"/>
              </a:rPr>
              <a:t>optimal</a:t>
            </a:r>
            <a:r>
              <a:rPr b="0" i="0" lang="fr-TN" sz="1400" u="none" cap="none" strike="noStrike">
                <a:solidFill>
                  <a:srgbClr val="212529"/>
                </a:solidFill>
                <a:latin typeface="Arial"/>
                <a:ea typeface="Arial"/>
                <a:cs typeface="Arial"/>
                <a:sym typeface="Arial"/>
              </a:rPr>
              <a:t> Q-function, q∗. This approach is called </a:t>
            </a:r>
            <a:r>
              <a:rPr b="0" i="1" lang="fr-TN" sz="1400" u="none" cap="none" strike="noStrike">
                <a:solidFill>
                  <a:srgbClr val="212529"/>
                </a:solidFill>
                <a:latin typeface="Arial"/>
                <a:ea typeface="Arial"/>
                <a:cs typeface="Arial"/>
                <a:sym typeface="Arial"/>
              </a:rPr>
              <a:t>value iteration</a:t>
            </a:r>
            <a:r>
              <a:rPr b="0" i="0" lang="fr-TN" sz="1400" u="none" cap="none" strike="noStrike">
                <a:solidFill>
                  <a:srgbClr val="212529"/>
                </a:solidFill>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08"/>
                                        </p:tgtEl>
                                        <p:attrNameLst>
                                          <p:attrName>style.visibility</p:attrName>
                                        </p:attrNameLst>
                                      </p:cBhvr>
                                      <p:to>
                                        <p:strVal val="visible"/>
                                      </p:to>
                                    </p:set>
                                    <p:anim calcmode="lin" valueType="num">
                                      <p:cBhvr additive="base">
                                        <p:cTn dur="500"/>
                                        <p:tgtEl>
                                          <p:spTgt spid="13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10">
                                            <p:txEl>
                                              <p:pRg end="0" st="0"/>
                                            </p:txEl>
                                          </p:spTgt>
                                        </p:tgtEl>
                                        <p:attrNameLst>
                                          <p:attrName>style.visibility</p:attrName>
                                        </p:attrNameLst>
                                      </p:cBhvr>
                                      <p:to>
                                        <p:strVal val="visible"/>
                                      </p:to>
                                    </p:set>
                                    <p:anim calcmode="lin" valueType="num">
                                      <p:cBhvr additive="base">
                                        <p:cTn dur="500"/>
                                        <p:tgtEl>
                                          <p:spTgt spid="13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1"/>
                                        </p:tgtEl>
                                        <p:attrNameLst>
                                          <p:attrName>style.visibility</p:attrName>
                                        </p:attrNameLst>
                                      </p:cBhvr>
                                      <p:to>
                                        <p:strVal val="visible"/>
                                      </p:to>
                                    </p:set>
                                    <p:anim calcmode="lin" valueType="num">
                                      <p:cBhvr additive="base">
                                        <p:cTn dur="500"/>
                                        <p:tgtEl>
                                          <p:spTgt spid="13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2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a:t>Exemple : The Lizard Game </a:t>
            </a:r>
            <a:br>
              <a:rPr lang="fr-TN"/>
            </a:br>
            <a:endParaRPr/>
          </a:p>
        </p:txBody>
      </p:sp>
      <p:sp>
        <p:nvSpPr>
          <p:cNvPr id="1317" name="Google Shape;1317;p2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318" name="Google Shape;1318;p27"/>
          <p:cNvPicPr preferRelativeResize="0"/>
          <p:nvPr/>
        </p:nvPicPr>
        <p:blipFill rotWithShape="1">
          <a:blip r:embed="rId3">
            <a:alphaModFix/>
          </a:blip>
          <a:srcRect b="0" l="0" r="0" t="0"/>
          <a:stretch/>
        </p:blipFill>
        <p:spPr>
          <a:xfrm>
            <a:off x="1209368" y="901489"/>
            <a:ext cx="4070554" cy="3984313"/>
          </a:xfrm>
          <a:prstGeom prst="rect">
            <a:avLst/>
          </a:prstGeom>
          <a:noFill/>
          <a:ln>
            <a:noFill/>
          </a:ln>
        </p:spPr>
      </p:pic>
      <p:sp>
        <p:nvSpPr>
          <p:cNvPr id="1319" name="Google Shape;1319;p27"/>
          <p:cNvSpPr txBox="1"/>
          <p:nvPr/>
        </p:nvSpPr>
        <p:spPr>
          <a:xfrm>
            <a:off x="5343469" y="1498978"/>
            <a:ext cx="1926000" cy="33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TN" sz="1600" u="none" cap="none" strike="noStrike">
                <a:solidFill>
                  <a:schemeClr val="dk2"/>
                </a:solidFill>
                <a:latin typeface="Overpass Black"/>
                <a:ea typeface="Overpass Black"/>
                <a:cs typeface="Overpass Black"/>
                <a:sym typeface="Overpass Black"/>
              </a:rPr>
              <a:t>Agent :  </a:t>
            </a:r>
            <a:r>
              <a:rPr b="0" i="0" lang="fr-TN" sz="1400" u="none" cap="none" strike="noStrike">
                <a:solidFill>
                  <a:schemeClr val="dk2"/>
                </a:solidFill>
                <a:latin typeface="Open Sans"/>
                <a:ea typeface="Open Sans"/>
                <a:cs typeface="Open Sans"/>
                <a:sym typeface="Open Sans"/>
              </a:rPr>
              <a:t>Lizard</a:t>
            </a:r>
            <a:endParaRPr b="0" i="0" sz="1600" u="none" cap="none" strike="noStrike">
              <a:solidFill>
                <a:schemeClr val="dk2"/>
              </a:solidFill>
              <a:latin typeface="Open Sans"/>
              <a:ea typeface="Open Sans"/>
              <a:cs typeface="Open Sans"/>
              <a:sym typeface="Open Sans"/>
            </a:endParaRPr>
          </a:p>
        </p:txBody>
      </p:sp>
      <p:sp>
        <p:nvSpPr>
          <p:cNvPr id="1320" name="Google Shape;1320;p27"/>
          <p:cNvSpPr txBox="1"/>
          <p:nvPr/>
        </p:nvSpPr>
        <p:spPr>
          <a:xfrm>
            <a:off x="4033374" y="1956389"/>
            <a:ext cx="602102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fr-TN" sz="1600" u="none" cap="none" strike="noStrike">
                <a:solidFill>
                  <a:schemeClr val="dk2"/>
                </a:solidFill>
                <a:latin typeface="Overpass Black"/>
                <a:ea typeface="Overpass Black"/>
                <a:cs typeface="Overpass Black"/>
                <a:sym typeface="Overpass Black"/>
              </a:rPr>
              <a:t>Actions</a:t>
            </a:r>
            <a:r>
              <a:rPr b="0" i="0" lang="fr-TN" sz="1400" u="none" cap="none" strike="noStrike">
                <a:solidFill>
                  <a:schemeClr val="dk2"/>
                </a:solidFill>
                <a:latin typeface="Overpass Black"/>
                <a:ea typeface="Overpass Black"/>
                <a:cs typeface="Overpass Black"/>
                <a:sym typeface="Overpass Black"/>
              </a:rPr>
              <a:t> :  </a:t>
            </a:r>
            <a:r>
              <a:rPr b="0" i="0" lang="fr-TN" sz="1400" u="none" cap="none" strike="noStrike">
                <a:solidFill>
                  <a:schemeClr val="dk2"/>
                </a:solidFill>
                <a:latin typeface="Open Sans"/>
                <a:ea typeface="Open Sans"/>
                <a:cs typeface="Open Sans"/>
                <a:sym typeface="Open Sans"/>
              </a:rPr>
              <a:t>L</a:t>
            </a:r>
            <a:r>
              <a:rPr b="0" i="0" lang="fr-TN" sz="1400" u="none" cap="none" strike="noStrike">
                <a:solidFill>
                  <a:srgbClr val="1D4264"/>
                </a:solidFill>
                <a:latin typeface="Open Sans"/>
                <a:ea typeface="Open Sans"/>
                <a:cs typeface="Open Sans"/>
                <a:sym typeface="Open Sans"/>
              </a:rPr>
              <a:t>eft, right, up, or down</a:t>
            </a:r>
            <a:endParaRPr b="0" i="0" sz="1400" u="none" cap="none" strike="noStrike">
              <a:solidFill>
                <a:srgbClr val="1D4264"/>
              </a:solidFill>
              <a:latin typeface="Open Sans"/>
              <a:ea typeface="Open Sans"/>
              <a:cs typeface="Open Sans"/>
              <a:sym typeface="Open Sans"/>
            </a:endParaRPr>
          </a:p>
        </p:txBody>
      </p:sp>
      <p:graphicFrame>
        <p:nvGraphicFramePr>
          <p:cNvPr id="1321" name="Google Shape;1321;p27"/>
          <p:cNvGraphicFramePr/>
          <p:nvPr/>
        </p:nvGraphicFramePr>
        <p:xfrm>
          <a:off x="5633884" y="2684865"/>
          <a:ext cx="3000000" cy="3000000"/>
        </p:xfrm>
        <a:graphic>
          <a:graphicData uri="http://schemas.openxmlformats.org/drawingml/2006/table">
            <a:tbl>
              <a:tblPr>
                <a:noFill/>
                <a:tableStyleId>{FF7EFC01-AF57-46DC-8F9D-362697441B1A}</a:tableStyleId>
              </a:tblPr>
              <a:tblGrid>
                <a:gridCol w="1567025"/>
                <a:gridCol w="1567025"/>
              </a:tblGrid>
              <a:tr h="341325">
                <a:tc>
                  <a:txBody>
                    <a:bodyPr/>
                    <a:lstStyle/>
                    <a:p>
                      <a:pPr indent="0" lvl="0" marL="0" marR="0" rtl="0" algn="l">
                        <a:lnSpc>
                          <a:spcPct val="100000"/>
                        </a:lnSpc>
                        <a:spcBef>
                          <a:spcPts val="0"/>
                        </a:spcBef>
                        <a:spcAft>
                          <a:spcPts val="0"/>
                        </a:spcAft>
                        <a:buNone/>
                      </a:pPr>
                      <a:r>
                        <a:rPr lang="fr-TN" sz="1600" u="none" cap="none" strike="noStrike">
                          <a:solidFill>
                            <a:srgbClr val="1D4264"/>
                          </a:solidFill>
                          <a:latin typeface="Overpass Black"/>
                          <a:ea typeface="Overpass Black"/>
                          <a:cs typeface="Overpass Black"/>
                          <a:sym typeface="Overpass Black"/>
                        </a:rPr>
                        <a:t>State</a:t>
                      </a:r>
                      <a:endParaRPr sz="1400" u="none" cap="none" strike="noStrike">
                        <a:solidFill>
                          <a:srgbClr val="1D4264"/>
                        </a:solidFill>
                        <a:latin typeface="Overpass Black"/>
                        <a:ea typeface="Overpass Black"/>
                        <a:cs typeface="Overpass Black"/>
                        <a:sym typeface="Overpass Black"/>
                      </a:endParaRPr>
                    </a:p>
                  </a:txBody>
                  <a:tcPr marT="45725" marB="45725" marR="91450" marL="91450"/>
                </a:tc>
                <a:tc>
                  <a:txBody>
                    <a:bodyPr/>
                    <a:lstStyle/>
                    <a:p>
                      <a:pPr indent="0" lvl="0" marL="0" marR="0" rtl="0" algn="l">
                        <a:lnSpc>
                          <a:spcPct val="100000"/>
                        </a:lnSpc>
                        <a:spcBef>
                          <a:spcPts val="0"/>
                        </a:spcBef>
                        <a:spcAft>
                          <a:spcPts val="0"/>
                        </a:spcAft>
                        <a:buNone/>
                      </a:pPr>
                      <a:r>
                        <a:rPr lang="fr-TN" sz="1600" u="none" cap="none" strike="noStrike">
                          <a:solidFill>
                            <a:srgbClr val="1D4264"/>
                          </a:solidFill>
                          <a:latin typeface="Overpass Black"/>
                          <a:ea typeface="Overpass Black"/>
                          <a:cs typeface="Overpass Black"/>
                          <a:sym typeface="Overpass Black"/>
                        </a:rPr>
                        <a:t>Reward</a:t>
                      </a:r>
                      <a:endParaRPr sz="1400" u="none" cap="none" strike="noStrike">
                        <a:solidFill>
                          <a:srgbClr val="1D4264"/>
                        </a:solidFill>
                        <a:latin typeface="Overpass Black"/>
                        <a:ea typeface="Overpass Black"/>
                        <a:cs typeface="Overpass Black"/>
                        <a:sym typeface="Overpass Black"/>
                      </a:endParaRPr>
                    </a:p>
                  </a:txBody>
                  <a:tcPr marT="45725" marB="45725" marR="91450" marL="91450"/>
                </a:tc>
              </a:tr>
              <a:tr h="310300">
                <a:tc>
                  <a:txBody>
                    <a:bodyPr/>
                    <a:lstStyle/>
                    <a:p>
                      <a:pPr indent="0" lvl="0" marL="0" marR="0" rtl="0" algn="l">
                        <a:lnSpc>
                          <a:spcPct val="100000"/>
                        </a:lnSpc>
                        <a:spcBef>
                          <a:spcPts val="0"/>
                        </a:spcBef>
                        <a:spcAft>
                          <a:spcPts val="0"/>
                        </a:spcAft>
                        <a:buNone/>
                      </a:pPr>
                      <a:r>
                        <a:rPr lang="fr-TN" sz="1400" u="none" cap="none" strike="noStrike"/>
                        <a:t>One cricket</a:t>
                      </a:r>
                      <a:endParaRPr/>
                    </a:p>
                  </a:txBody>
                  <a:tcPr marT="45725" marB="45725" marR="91450" marL="91450"/>
                </a:tc>
                <a:tc>
                  <a:txBody>
                    <a:bodyPr/>
                    <a:lstStyle/>
                    <a:p>
                      <a:pPr indent="0" lvl="0" marL="0" marR="0" rtl="0" algn="l">
                        <a:lnSpc>
                          <a:spcPct val="100000"/>
                        </a:lnSpc>
                        <a:spcBef>
                          <a:spcPts val="0"/>
                        </a:spcBef>
                        <a:spcAft>
                          <a:spcPts val="0"/>
                        </a:spcAft>
                        <a:buNone/>
                      </a:pPr>
                      <a:r>
                        <a:rPr lang="fr-TN" sz="1400" u="none" cap="none" strike="noStrike"/>
                        <a:t>+1</a:t>
                      </a:r>
                      <a:endParaRPr/>
                    </a:p>
                  </a:txBody>
                  <a:tcPr marT="45725" marB="45725" marR="91450" marL="91450"/>
                </a:tc>
              </a:tr>
              <a:tr h="310300">
                <a:tc>
                  <a:txBody>
                    <a:bodyPr/>
                    <a:lstStyle/>
                    <a:p>
                      <a:pPr indent="0" lvl="0" marL="0" marR="0" rtl="0" algn="l">
                        <a:lnSpc>
                          <a:spcPct val="100000"/>
                        </a:lnSpc>
                        <a:spcBef>
                          <a:spcPts val="0"/>
                        </a:spcBef>
                        <a:spcAft>
                          <a:spcPts val="0"/>
                        </a:spcAft>
                        <a:buNone/>
                      </a:pPr>
                      <a:r>
                        <a:rPr lang="fr-TN" sz="1400" u="none" cap="none" strike="noStrike"/>
                        <a:t>Empty</a:t>
                      </a:r>
                      <a:endParaRPr/>
                    </a:p>
                  </a:txBody>
                  <a:tcPr marT="45725" marB="45725" marR="91450" marL="91450"/>
                </a:tc>
                <a:tc>
                  <a:txBody>
                    <a:bodyPr/>
                    <a:lstStyle/>
                    <a:p>
                      <a:pPr indent="0" lvl="0" marL="0" marR="0" rtl="0" algn="l">
                        <a:lnSpc>
                          <a:spcPct val="100000"/>
                        </a:lnSpc>
                        <a:spcBef>
                          <a:spcPts val="0"/>
                        </a:spcBef>
                        <a:spcAft>
                          <a:spcPts val="0"/>
                        </a:spcAft>
                        <a:buNone/>
                      </a:pPr>
                      <a:r>
                        <a:rPr lang="fr-TN" sz="1400" u="none" cap="none" strike="noStrike"/>
                        <a:t>- 1</a:t>
                      </a:r>
                      <a:endParaRPr/>
                    </a:p>
                  </a:txBody>
                  <a:tcPr marT="45725" marB="45725" marR="91450" marL="91450"/>
                </a:tc>
              </a:tr>
              <a:tr h="335350">
                <a:tc>
                  <a:txBody>
                    <a:bodyPr/>
                    <a:lstStyle/>
                    <a:p>
                      <a:pPr indent="0" lvl="0" marL="0" marR="0" rtl="0" algn="l">
                        <a:lnSpc>
                          <a:spcPct val="100000"/>
                        </a:lnSpc>
                        <a:spcBef>
                          <a:spcPts val="0"/>
                        </a:spcBef>
                        <a:spcAft>
                          <a:spcPts val="0"/>
                        </a:spcAft>
                        <a:buNone/>
                      </a:pPr>
                      <a:r>
                        <a:rPr lang="fr-TN" sz="1400" u="none" cap="none" strike="noStrike"/>
                        <a:t>Five crickets</a:t>
                      </a:r>
                      <a:endParaRPr/>
                    </a:p>
                  </a:txBody>
                  <a:tcPr marT="45725" marB="45725" marR="91450" marL="91450"/>
                </a:tc>
                <a:tc>
                  <a:txBody>
                    <a:bodyPr/>
                    <a:lstStyle/>
                    <a:p>
                      <a:pPr indent="0" lvl="0" marL="0" marR="0" rtl="0" algn="l">
                        <a:lnSpc>
                          <a:spcPct val="100000"/>
                        </a:lnSpc>
                        <a:spcBef>
                          <a:spcPts val="0"/>
                        </a:spcBef>
                        <a:spcAft>
                          <a:spcPts val="0"/>
                        </a:spcAft>
                        <a:buNone/>
                      </a:pPr>
                      <a:r>
                        <a:rPr lang="fr-TN" sz="1400" u="none" cap="none" strike="noStrike"/>
                        <a:t>+10 Game over</a:t>
                      </a:r>
                      <a:endParaRPr/>
                    </a:p>
                  </a:txBody>
                  <a:tcPr marT="45725" marB="45725" marR="91450" marL="91450"/>
                </a:tc>
              </a:tr>
              <a:tr h="310300">
                <a:tc>
                  <a:txBody>
                    <a:bodyPr/>
                    <a:lstStyle/>
                    <a:p>
                      <a:pPr indent="0" lvl="0" marL="0" marR="0" rtl="0" algn="l">
                        <a:lnSpc>
                          <a:spcPct val="100000"/>
                        </a:lnSpc>
                        <a:spcBef>
                          <a:spcPts val="0"/>
                        </a:spcBef>
                        <a:spcAft>
                          <a:spcPts val="0"/>
                        </a:spcAft>
                        <a:buNone/>
                      </a:pPr>
                      <a:r>
                        <a:rPr lang="fr-TN" sz="1400" u="none" cap="none" strike="noStrike"/>
                        <a:t>Bird</a:t>
                      </a:r>
                      <a:endParaRPr/>
                    </a:p>
                  </a:txBody>
                  <a:tcPr marT="45725" marB="45725" marR="91450" marL="91450"/>
                </a:tc>
                <a:tc>
                  <a:txBody>
                    <a:bodyPr/>
                    <a:lstStyle/>
                    <a:p>
                      <a:pPr indent="0" lvl="0" marL="0" marR="0" rtl="0" algn="l">
                        <a:lnSpc>
                          <a:spcPct val="100000"/>
                        </a:lnSpc>
                        <a:spcBef>
                          <a:spcPts val="0"/>
                        </a:spcBef>
                        <a:spcAft>
                          <a:spcPts val="0"/>
                        </a:spcAft>
                        <a:buNone/>
                      </a:pPr>
                      <a:r>
                        <a:rPr lang="fr-TN" sz="1400" u="none" cap="none" strike="noStrike"/>
                        <a:t>- 10 Game over</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6"/>
                                        </p:tgtEl>
                                        <p:attrNameLst>
                                          <p:attrName>style.visibility</p:attrName>
                                        </p:attrNameLst>
                                      </p:cBhvr>
                                      <p:to>
                                        <p:strVal val="visible"/>
                                      </p:to>
                                    </p:set>
                                    <p:anim calcmode="lin" valueType="num">
                                      <p:cBhvr additive="base">
                                        <p:cTn dur="500"/>
                                        <p:tgtEl>
                                          <p:spTgt spid="13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18"/>
                                        </p:tgtEl>
                                        <p:attrNameLst>
                                          <p:attrName>style.visibility</p:attrName>
                                        </p:attrNameLst>
                                      </p:cBhvr>
                                      <p:to>
                                        <p:strVal val="visible"/>
                                      </p:to>
                                    </p:set>
                                    <p:anim calcmode="lin" valueType="num">
                                      <p:cBhvr additive="base">
                                        <p:cTn dur="500"/>
                                        <p:tgtEl>
                                          <p:spTgt spid="13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19"/>
                                        </p:tgtEl>
                                        <p:attrNameLst>
                                          <p:attrName>style.visibility</p:attrName>
                                        </p:attrNameLst>
                                      </p:cBhvr>
                                      <p:to>
                                        <p:strVal val="visible"/>
                                      </p:to>
                                    </p:set>
                                    <p:anim calcmode="lin" valueType="num">
                                      <p:cBhvr additive="base">
                                        <p:cTn dur="500"/>
                                        <p:tgtEl>
                                          <p:spTgt spid="13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0"/>
                                        </p:tgtEl>
                                        <p:attrNameLst>
                                          <p:attrName>style.visibility</p:attrName>
                                        </p:attrNameLst>
                                      </p:cBhvr>
                                      <p:to>
                                        <p:strVal val="visible"/>
                                      </p:to>
                                    </p:set>
                                    <p:anim calcmode="lin" valueType="num">
                                      <p:cBhvr additive="base">
                                        <p:cTn dur="500"/>
                                        <p:tgtEl>
                                          <p:spTgt spid="13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1"/>
                                        </p:tgtEl>
                                        <p:attrNameLst>
                                          <p:attrName>style.visibility</p:attrName>
                                        </p:attrNameLst>
                                      </p:cBhvr>
                                      <p:to>
                                        <p:strVal val="visible"/>
                                      </p:to>
                                    </p:set>
                                    <p:anim calcmode="lin" valueType="num">
                                      <p:cBhvr additive="base">
                                        <p:cTn dur="500"/>
                                        <p:tgtEl>
                                          <p:spTgt spid="13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2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i="0" lang="fr-TN" u="none" strike="noStrike">
                <a:solidFill>
                  <a:srgbClr val="1D4264"/>
                </a:solidFill>
                <a:latin typeface="Overpass Black"/>
                <a:ea typeface="Overpass Black"/>
                <a:cs typeface="Overpass Black"/>
                <a:sym typeface="Overpass Black"/>
              </a:rPr>
              <a:t>Storing Q-Values In A Q-Table</a:t>
            </a:r>
            <a:endParaRPr>
              <a:solidFill>
                <a:schemeClr val="dk2"/>
              </a:solidFill>
            </a:endParaRPr>
          </a:p>
        </p:txBody>
      </p:sp>
      <p:sp>
        <p:nvSpPr>
          <p:cNvPr id="1327" name="Google Shape;1327;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1328" name="Google Shape;1328;p28"/>
          <p:cNvGraphicFramePr/>
          <p:nvPr/>
        </p:nvGraphicFramePr>
        <p:xfrm>
          <a:off x="2428256" y="1631847"/>
          <a:ext cx="3000000" cy="3000000"/>
        </p:xfrm>
        <a:graphic>
          <a:graphicData uri="http://schemas.openxmlformats.org/drawingml/2006/table">
            <a:tbl>
              <a:tblPr>
                <a:noFill/>
                <a:tableStyleId>{FF7EFC01-AF57-46DC-8F9D-362697441B1A}</a:tableStyleId>
              </a:tblPr>
              <a:tblGrid>
                <a:gridCol w="833900"/>
                <a:gridCol w="833900"/>
                <a:gridCol w="833900"/>
                <a:gridCol w="833900"/>
                <a:gridCol w="833900"/>
              </a:tblGrid>
              <a:tr h="322800">
                <a:tc>
                  <a:txBody>
                    <a:bodyPr/>
                    <a:lstStyle/>
                    <a:p>
                      <a:pPr indent="0" lvl="0" marL="0" marR="0" rtl="0" algn="l">
                        <a:lnSpc>
                          <a:spcPct val="100000"/>
                        </a:lnSpc>
                        <a:spcBef>
                          <a:spcPts val="0"/>
                        </a:spcBef>
                        <a:spcAft>
                          <a:spcPts val="0"/>
                        </a:spcAft>
                        <a:buNone/>
                      </a:pPr>
                      <a:r>
                        <a:rPr lang="fr-TN" sz="1200" u="none" cap="none" strike="noStrike"/>
                        <a:t> </a:t>
                      </a:r>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Left</a:t>
                      </a:r>
                      <a:endParaRPr sz="1200" u="none" cap="none" strike="noStrike">
                        <a:solidFill>
                          <a:srgbClr val="1D4264"/>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Right</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Up</a:t>
                      </a:r>
                      <a:endParaRPr sz="1200" u="none" cap="none" strike="noStrike">
                        <a:solidFill>
                          <a:srgbClr val="1D4264"/>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Down</a:t>
                      </a:r>
                      <a:endParaRPr sz="1200" u="none" cap="none" strike="noStrike">
                        <a:solidFill>
                          <a:srgbClr val="1D4264"/>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1 Cricket</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1</a:t>
                      </a:r>
                      <a:endParaRPr sz="1200" u="none" cap="none" strike="noStrike">
                        <a:solidFill>
                          <a:srgbClr val="1D4264"/>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2</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3</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Bird</a:t>
                      </a:r>
                      <a:endParaRPr sz="1200" u="none" cap="none" strike="noStrike">
                        <a:solidFill>
                          <a:srgbClr val="1D4264"/>
                        </a:solidFill>
                      </a:endParaRPr>
                    </a:p>
                  </a:txBody>
                  <a:tcPr marT="67250" marB="67250" marR="67250" marL="67250" anchor="ctr">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4</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5</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3228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Empty 6</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r h="511100">
                <a:tc>
                  <a:txBody>
                    <a:bodyPr/>
                    <a:lstStyle/>
                    <a:p>
                      <a:pPr indent="0" lvl="0" marL="0" marR="0" rtl="0" algn="ctr">
                        <a:lnSpc>
                          <a:spcPct val="100000"/>
                        </a:lnSpc>
                        <a:spcBef>
                          <a:spcPts val="0"/>
                        </a:spcBef>
                        <a:spcAft>
                          <a:spcPts val="0"/>
                        </a:spcAft>
                        <a:buNone/>
                      </a:pPr>
                      <a:r>
                        <a:rPr b="1" i="0" lang="fr-TN" sz="1200" u="none" cap="none" strike="noStrike">
                          <a:solidFill>
                            <a:srgbClr val="1D4264"/>
                          </a:solidFill>
                          <a:latin typeface="Overpass"/>
                          <a:ea typeface="Overpass"/>
                          <a:cs typeface="Overpass"/>
                          <a:sym typeface="Overpass"/>
                        </a:rPr>
                        <a:t>5 Crickets</a:t>
                      </a:r>
                      <a:endParaRPr sz="1200" u="none" cap="none" strike="noStrike">
                        <a:solidFill>
                          <a:srgbClr val="1D4264"/>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fr-TN" sz="1200" u="none" cap="none" strike="noStrike">
                          <a:solidFill>
                            <a:srgbClr val="212121"/>
                          </a:solidFill>
                          <a:latin typeface="Open Sans"/>
                          <a:ea typeface="Open Sans"/>
                          <a:cs typeface="Open Sans"/>
                          <a:sym typeface="Open Sans"/>
                        </a:rPr>
                        <a:t>0</a:t>
                      </a:r>
                      <a:endParaRPr sz="1200" u="none" cap="none" strike="noStrike">
                        <a:solidFill>
                          <a:srgbClr val="212121"/>
                        </a:solidFill>
                      </a:endParaRPr>
                    </a:p>
                  </a:txBody>
                  <a:tcPr marT="67250" marB="67250" marR="67250" marL="67250">
                    <a:lnL cap="flat" cmpd="sng" w="15225">
                      <a:solidFill>
                        <a:srgbClr val="93C47D"/>
                      </a:solidFill>
                      <a:prstDash val="solid"/>
                      <a:round/>
                      <a:headEnd len="sm" w="sm" type="none"/>
                      <a:tailEnd len="sm" w="sm" type="none"/>
                    </a:lnL>
                    <a:lnR cap="flat" cmpd="sng" w="15225">
                      <a:solidFill>
                        <a:srgbClr val="93C47D"/>
                      </a:solidFill>
                      <a:prstDash val="solid"/>
                      <a:round/>
                      <a:headEnd len="sm" w="sm" type="none"/>
                      <a:tailEnd len="sm" w="sm" type="none"/>
                    </a:lnR>
                    <a:lnT cap="flat" cmpd="sng" w="15225">
                      <a:solidFill>
                        <a:srgbClr val="93C47D"/>
                      </a:solidFill>
                      <a:prstDash val="solid"/>
                      <a:round/>
                      <a:headEnd len="sm" w="sm" type="none"/>
                      <a:tailEnd len="sm" w="sm" type="none"/>
                    </a:lnT>
                    <a:lnB cap="flat" cmpd="sng" w="15225">
                      <a:solidFill>
                        <a:srgbClr val="93C47D"/>
                      </a:solidFill>
                      <a:prstDash val="solid"/>
                      <a:round/>
                      <a:headEnd len="sm" w="sm" type="none"/>
                      <a:tailEnd len="sm" w="sm" type="none"/>
                    </a:lnB>
                  </a:tcPr>
                </a:tc>
              </a:tr>
            </a:tbl>
          </a:graphicData>
        </a:graphic>
      </p:graphicFrame>
      <p:sp>
        <p:nvSpPr>
          <p:cNvPr id="1329" name="Google Shape;1329;p28"/>
          <p:cNvSpPr/>
          <p:nvPr/>
        </p:nvSpPr>
        <p:spPr>
          <a:xfrm>
            <a:off x="4010788" y="568061"/>
            <a:ext cx="1379748" cy="14465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T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600"/>
              <a:buFont typeface="Arial"/>
              <a:buNone/>
            </a:pPr>
            <a:r>
              <a:rPr b="1" i="0" lang="fr-TN" sz="1600" u="none" cap="none" strike="noStrike">
                <a:solidFill>
                  <a:schemeClr val="dk2"/>
                </a:solidFill>
                <a:latin typeface="Overpass"/>
                <a:ea typeface="Overpass"/>
                <a:cs typeface="Overpass"/>
                <a:sym typeface="Overpass"/>
              </a:rPr>
              <a:t>Actions</a:t>
            </a:r>
            <a:endParaRPr b="0" i="0" sz="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fr-T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330" name="Google Shape;1330;p28"/>
          <p:cNvSpPr/>
          <p:nvPr/>
        </p:nvSpPr>
        <p:spPr>
          <a:xfrm>
            <a:off x="889046" y="2584768"/>
            <a:ext cx="1379748" cy="144655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fr-T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600"/>
              <a:buFont typeface="Arial"/>
              <a:buNone/>
            </a:pPr>
            <a:r>
              <a:rPr b="1" i="0" lang="fr-TN" sz="1600" u="none" cap="none" strike="noStrike">
                <a:solidFill>
                  <a:schemeClr val="dk2"/>
                </a:solidFill>
                <a:latin typeface="Overpass"/>
                <a:ea typeface="Overpass"/>
                <a:cs typeface="Overpass"/>
                <a:sym typeface="Overpass"/>
              </a:rPr>
              <a:t>States</a:t>
            </a:r>
            <a:endParaRPr b="0" i="0" sz="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fr-T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6"/>
                                        </p:tgtEl>
                                        <p:attrNameLst>
                                          <p:attrName>style.visibility</p:attrName>
                                        </p:attrNameLst>
                                      </p:cBhvr>
                                      <p:to>
                                        <p:strVal val="visible"/>
                                      </p:to>
                                    </p:set>
                                    <p:anim calcmode="lin" valueType="num">
                                      <p:cBhvr additive="base">
                                        <p:cTn dur="500"/>
                                        <p:tgtEl>
                                          <p:spTgt spid="13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500"/>
                                        <p:tgtEl>
                                          <p:spTgt spid="13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500"/>
                                        <p:tgtEl>
                                          <p:spTgt spid="13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30"/>
                                        </p:tgtEl>
                                        <p:attrNameLst>
                                          <p:attrName>style.visibility</p:attrName>
                                        </p:attrNameLst>
                                      </p:cBhvr>
                                      <p:to>
                                        <p:strVal val="visible"/>
                                      </p:to>
                                    </p:set>
                                    <p:anim calcmode="lin" valueType="num">
                                      <p:cBhvr additive="base">
                                        <p:cTn dur="500"/>
                                        <p:tgtEl>
                                          <p:spTgt spid="13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a:t>Episodes</a:t>
            </a:r>
            <a:endParaRPr/>
          </a:p>
        </p:txBody>
      </p:sp>
      <p:sp>
        <p:nvSpPr>
          <p:cNvPr id="1336" name="Google Shape;1336;p2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7" name="Google Shape;1337;p29"/>
          <p:cNvSpPr txBox="1"/>
          <p:nvPr/>
        </p:nvSpPr>
        <p:spPr>
          <a:xfrm>
            <a:off x="884285" y="1708599"/>
            <a:ext cx="7672499" cy="16747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400"/>
              <a:buFont typeface="Noto Sans Symbols"/>
              <a:buChar char="⮚"/>
            </a:pPr>
            <a:r>
              <a:rPr b="0" i="0" lang="fr-TN" sz="1400" u="none" cap="none" strike="noStrike">
                <a:solidFill>
                  <a:srgbClr val="1D4264"/>
                </a:solidFill>
                <a:latin typeface="Arial"/>
                <a:ea typeface="Arial"/>
                <a:cs typeface="Arial"/>
                <a:sym typeface="Arial"/>
              </a:rPr>
              <a:t>The learning process for the lizard takes place over a set number of episodes.</a:t>
            </a:r>
            <a:endParaRPr/>
          </a:p>
          <a:p>
            <a:pPr indent="-285750" lvl="0" marL="285750" marR="0" rtl="0" algn="just">
              <a:lnSpc>
                <a:spcPct val="150000"/>
              </a:lnSpc>
              <a:spcBef>
                <a:spcPts val="0"/>
              </a:spcBef>
              <a:spcAft>
                <a:spcPts val="0"/>
              </a:spcAft>
              <a:buClr>
                <a:srgbClr val="000000"/>
              </a:buClr>
              <a:buSzPts val="1400"/>
              <a:buFont typeface="Noto Sans Symbols"/>
              <a:buChar char="⮚"/>
            </a:pPr>
            <a:r>
              <a:rPr b="0" i="0" lang="fr-TN" sz="1400" u="none" cap="none" strike="noStrike">
                <a:solidFill>
                  <a:srgbClr val="1D4264"/>
                </a:solidFill>
                <a:latin typeface="Arial"/>
                <a:ea typeface="Arial"/>
                <a:cs typeface="Arial"/>
                <a:sym typeface="Arial"/>
              </a:rPr>
              <a:t>In each episode, the lizard chooses an action based on the current Q-values in the Q-table for the current state.</a:t>
            </a:r>
            <a:endParaRPr/>
          </a:p>
          <a:p>
            <a:pPr indent="-196850" lvl="0" marL="285750" marR="0" rtl="0" algn="just">
              <a:lnSpc>
                <a:spcPct val="150000"/>
              </a:lnSpc>
              <a:spcBef>
                <a:spcPts val="0"/>
              </a:spcBef>
              <a:spcAft>
                <a:spcPts val="0"/>
              </a:spcAft>
              <a:buClr>
                <a:srgbClr val="000000"/>
              </a:buClr>
              <a:buSzPts val="1400"/>
              <a:buFont typeface="Noto Sans Symbols"/>
              <a:buNone/>
            </a:pPr>
            <a:r>
              <a:t/>
            </a:r>
            <a:endParaRPr b="0" i="0" sz="1400" u="none" cap="none" strike="noStrike">
              <a:solidFill>
                <a:srgbClr val="1D4264"/>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400"/>
              <a:buFont typeface="Noto Sans Symbols"/>
              <a:buChar char="⮚"/>
            </a:pPr>
            <a:r>
              <a:rPr b="0" i="0" lang="fr-TN" sz="1400" u="none" cap="none" strike="noStrike">
                <a:solidFill>
                  <a:srgbClr val="1D4264"/>
                </a:solidFill>
                <a:latin typeface="Arial"/>
                <a:ea typeface="Arial"/>
                <a:cs typeface="Arial"/>
                <a:sym typeface="Arial"/>
              </a:rPr>
              <a:t>All the Q-values are set zero at the start                                </a:t>
            </a:r>
            <a:r>
              <a:rPr b="0" i="0" lang="fr-TN" sz="1400" u="none" cap="none" strike="noStrike">
                <a:solidFill>
                  <a:srgbClr val="212529"/>
                </a:solidFill>
                <a:latin typeface="Arial"/>
                <a:ea typeface="Arial"/>
                <a:cs typeface="Arial"/>
                <a:sym typeface="Arial"/>
              </a:rPr>
              <a:t> </a:t>
            </a:r>
            <a:endParaRPr b="0" i="0" sz="1400" u="none" cap="none" strike="noStrike">
              <a:solidFill>
                <a:srgbClr val="1D4264"/>
              </a:solidFill>
              <a:latin typeface="Arial"/>
              <a:ea typeface="Arial"/>
              <a:cs typeface="Arial"/>
              <a:sym typeface="Arial"/>
            </a:endParaRPr>
          </a:p>
        </p:txBody>
      </p:sp>
      <p:cxnSp>
        <p:nvCxnSpPr>
          <p:cNvPr id="1338" name="Google Shape;1338;p29"/>
          <p:cNvCxnSpPr/>
          <p:nvPr/>
        </p:nvCxnSpPr>
        <p:spPr>
          <a:xfrm>
            <a:off x="4572000" y="3242858"/>
            <a:ext cx="789038" cy="0"/>
          </a:xfrm>
          <a:prstGeom prst="straightConnector1">
            <a:avLst/>
          </a:prstGeom>
          <a:noFill/>
          <a:ln cap="flat" cmpd="sng" w="38100">
            <a:solidFill>
              <a:srgbClr val="1D4264"/>
            </a:solidFill>
            <a:prstDash val="solid"/>
            <a:round/>
            <a:headEnd len="sm" w="sm" type="none"/>
            <a:tailEnd len="med" w="med" type="triangle"/>
          </a:ln>
          <a:effectLst>
            <a:outerShdw blurRad="40000" rotWithShape="0" dir="5400000" dist="23000">
              <a:srgbClr val="000000">
                <a:alpha val="34901"/>
              </a:srgbClr>
            </a:outerShdw>
          </a:effectLst>
        </p:spPr>
      </p:cxnSp>
      <p:sp>
        <p:nvSpPr>
          <p:cNvPr id="1339" name="Google Shape;1339;p29"/>
          <p:cNvSpPr/>
          <p:nvPr/>
        </p:nvSpPr>
        <p:spPr>
          <a:xfrm>
            <a:off x="5157584" y="3048574"/>
            <a:ext cx="3102131" cy="38856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0000"/>
              </a:buClr>
              <a:buSzPts val="1400"/>
              <a:buFont typeface="Noto Sans Symbols"/>
              <a:buChar char="⮚"/>
            </a:pPr>
            <a:r>
              <a:rPr b="0" i="0" lang="fr-TN" sz="1400" u="none" cap="none" strike="noStrike">
                <a:solidFill>
                  <a:srgbClr val="1D4264"/>
                </a:solidFill>
                <a:latin typeface="Overpass Black"/>
                <a:ea typeface="Overpass Black"/>
                <a:cs typeface="Overpass Black"/>
                <a:sym typeface="Overpass Black"/>
              </a:rPr>
              <a:t>What action does it start with?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7"/>
                                        </p:tgtEl>
                                        <p:attrNameLst>
                                          <p:attrName>style.visibility</p:attrName>
                                        </p:attrNameLst>
                                      </p:cBhvr>
                                      <p:to>
                                        <p:strVal val="visible"/>
                                      </p:to>
                                    </p:set>
                                    <p:anim calcmode="lin" valueType="num">
                                      <p:cBhvr additive="base">
                                        <p:cTn dur="500"/>
                                        <p:tgtEl>
                                          <p:spTgt spid="13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64000">
              <a:schemeClr val="lt1"/>
            </a:gs>
            <a:gs pos="100000">
              <a:srgbClr val="A6C7E5"/>
            </a:gs>
          </a:gsLst>
          <a:lin ang="5400000" scaled="0"/>
        </a:gradFill>
      </p:bgPr>
    </p:bg>
    <p:spTree>
      <p:nvGrpSpPr>
        <p:cNvPr id="984" name="Shape 984"/>
        <p:cNvGrpSpPr/>
        <p:nvPr/>
      </p:nvGrpSpPr>
      <p:grpSpPr>
        <a:xfrm>
          <a:off x="0" y="0"/>
          <a:ext cx="0" cy="0"/>
          <a:chOff x="0" y="0"/>
          <a:chExt cx="0" cy="0"/>
        </a:xfrm>
      </p:grpSpPr>
      <p:cxnSp>
        <p:nvCxnSpPr>
          <p:cNvPr id="985" name="Google Shape;985;p3"/>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986" name="Google Shape;986;p3"/>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987" name="Google Shape;987;p3"/>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a:t>
            </a:r>
            <a:r>
              <a:rPr b="0" i="0" lang="fr-TN" sz="1400" u="none" cap="none" strike="noStrike">
                <a:solidFill>
                  <a:schemeClr val="lt1"/>
                </a:solidFill>
                <a:latin typeface="Arial"/>
                <a:ea typeface="Arial"/>
                <a:cs typeface="Arial"/>
                <a:sym typeface="Arial"/>
              </a:rPr>
              <a:t>Explore an environment</a:t>
            </a:r>
            <a:endParaRPr b="0" i="0" sz="1500" u="none" cap="none" strike="noStrike">
              <a:solidFill>
                <a:schemeClr val="lt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t/>
            </a:r>
            <a:endParaRPr b="0" i="0" sz="1500" u="none" cap="none" strike="noStrike">
              <a:solidFill>
                <a:schemeClr val="lt1"/>
              </a:solidFill>
              <a:latin typeface="Poppins Light"/>
              <a:ea typeface="Poppins Light"/>
              <a:cs typeface="Poppins Light"/>
              <a:sym typeface="Poppins Light"/>
            </a:endParaRPr>
          </a:p>
        </p:txBody>
      </p:sp>
      <p:sp>
        <p:nvSpPr>
          <p:cNvPr id="988" name="Google Shape;988;p3"/>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C) </a:t>
            </a:r>
            <a:r>
              <a:rPr b="0" i="0" lang="fr-TN" sz="1600" u="none" cap="none" strike="noStrike">
                <a:solidFill>
                  <a:schemeClr val="lt1"/>
                </a:solidFill>
                <a:latin typeface="Arial"/>
                <a:ea typeface="Arial"/>
                <a:cs typeface="Arial"/>
                <a:sym typeface="Arial"/>
              </a:rPr>
              <a:t>Maximize a given reward</a:t>
            </a:r>
            <a:endParaRPr b="0" i="0" sz="1800" u="none" cap="none" strike="noStrike">
              <a:solidFill>
                <a:schemeClr val="lt1"/>
              </a:solidFill>
              <a:latin typeface="Poppins Light"/>
              <a:ea typeface="Poppins Light"/>
              <a:cs typeface="Poppins Light"/>
              <a:sym typeface="Poppins Light"/>
            </a:endParaRPr>
          </a:p>
        </p:txBody>
      </p:sp>
      <p:sp>
        <p:nvSpPr>
          <p:cNvPr id="989" name="Google Shape;989;p3"/>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B) </a:t>
            </a:r>
            <a:r>
              <a:rPr b="0" i="0" lang="fr-TN" sz="1600" u="none" cap="none" strike="noStrike">
                <a:solidFill>
                  <a:schemeClr val="lt1"/>
                </a:solidFill>
                <a:latin typeface="Arial"/>
                <a:ea typeface="Arial"/>
                <a:cs typeface="Arial"/>
                <a:sym typeface="Arial"/>
              </a:rPr>
              <a:t>Interpret the state of an environment</a:t>
            </a:r>
            <a:endParaRPr b="0" i="0" sz="1800" u="none" cap="none" strike="noStrike">
              <a:solidFill>
                <a:schemeClr val="lt1"/>
              </a:solidFill>
              <a:latin typeface="Poppins Light"/>
              <a:ea typeface="Poppins Light"/>
              <a:cs typeface="Poppins Light"/>
              <a:sym typeface="Poppins Light"/>
            </a:endParaRPr>
          </a:p>
        </p:txBody>
      </p:sp>
      <p:sp>
        <p:nvSpPr>
          <p:cNvPr id="990" name="Google Shape;990;p3"/>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A) </a:t>
            </a:r>
            <a:r>
              <a:rPr b="0" i="0" lang="fr-TN" sz="1600" u="none" cap="none" strike="noStrike">
                <a:solidFill>
                  <a:schemeClr val="lt1"/>
                </a:solidFill>
                <a:latin typeface="Arial"/>
                <a:ea typeface="Arial"/>
                <a:cs typeface="Arial"/>
                <a:sym typeface="Arial"/>
              </a:rPr>
              <a:t>Exhibit creativity</a:t>
            </a:r>
            <a:endParaRPr b="0" i="0" sz="1800" u="none" cap="none" strike="noStrike">
              <a:solidFill>
                <a:schemeClr val="lt1"/>
              </a:solidFill>
              <a:latin typeface="Poppins Light"/>
              <a:ea typeface="Poppins Light"/>
              <a:cs typeface="Poppins Light"/>
              <a:sym typeface="Poppins Light"/>
            </a:endParaRPr>
          </a:p>
        </p:txBody>
      </p:sp>
      <p:grpSp>
        <p:nvGrpSpPr>
          <p:cNvPr id="991" name="Google Shape;991;p3"/>
          <p:cNvGrpSpPr/>
          <p:nvPr/>
        </p:nvGrpSpPr>
        <p:grpSpPr>
          <a:xfrm>
            <a:off x="-111" y="861097"/>
            <a:ext cx="9144223" cy="1129657"/>
            <a:chOff x="-148" y="1148129"/>
            <a:chExt cx="12192297" cy="1506209"/>
          </a:xfrm>
        </p:grpSpPr>
        <p:cxnSp>
          <p:nvCxnSpPr>
            <p:cNvPr id="992" name="Google Shape;992;p3"/>
            <p:cNvCxnSpPr>
              <a:endCxn id="993"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994" name="Google Shape;994;p3"/>
            <p:cNvCxnSpPr>
              <a:stCxn id="993"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993" name="Google Shape;993;p3"/>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Reinforcement learning agents/models seek to</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995" name="Google Shape;995;p3"/>
          <p:cNvGrpSpPr/>
          <p:nvPr/>
        </p:nvGrpSpPr>
        <p:grpSpPr>
          <a:xfrm>
            <a:off x="592408" y="1085144"/>
            <a:ext cx="681561" cy="681561"/>
            <a:chOff x="3091078" y="1871878"/>
            <a:chExt cx="990804" cy="990804"/>
          </a:xfrm>
        </p:grpSpPr>
        <p:sp>
          <p:nvSpPr>
            <p:cNvPr id="996" name="Google Shape;996;p3"/>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97" name="Google Shape;997;p3"/>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998" name="Google Shape;998;p3"/>
          <p:cNvPicPr preferRelativeResize="0"/>
          <p:nvPr/>
        </p:nvPicPr>
        <p:blipFill rotWithShape="1">
          <a:blip r:embed="rId3">
            <a:alphaModFix/>
          </a:blip>
          <a:srcRect b="0" l="0" r="0" t="0"/>
          <a:stretch/>
        </p:blipFill>
        <p:spPr>
          <a:xfrm>
            <a:off x="1637251" y="1038249"/>
            <a:ext cx="6210278" cy="3480485"/>
          </a:xfrm>
          <a:prstGeom prst="rect">
            <a:avLst/>
          </a:prstGeom>
          <a:noFill/>
          <a:ln>
            <a:noFill/>
          </a:ln>
        </p:spPr>
      </p:pic>
      <p:sp>
        <p:nvSpPr>
          <p:cNvPr id="999" name="Google Shape;999;p3"/>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
        <p:nvSpPr>
          <p:cNvPr id="1000" name="Google Shape;1000;p3"/>
          <p:cNvSpPr/>
          <p:nvPr/>
        </p:nvSpPr>
        <p:spPr>
          <a:xfrm>
            <a:off x="274471" y="226318"/>
            <a:ext cx="92204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2000" u="none" cap="none" strike="noStrike">
                <a:solidFill>
                  <a:srgbClr val="212121"/>
                </a:solidFill>
                <a:highlight>
                  <a:srgbClr val="FFFF00"/>
                </a:highlight>
                <a:latin typeface="Arial"/>
                <a:ea typeface="Arial"/>
                <a:cs typeface="Arial"/>
                <a:sym typeface="Arial"/>
              </a:rPr>
              <a:t>#Quiz1</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86"/>
                                        </p:tgtEl>
                                        <p:attrNameLst>
                                          <p:attrName>style.visibility</p:attrName>
                                        </p:attrNameLst>
                                      </p:cBhvr>
                                      <p:to>
                                        <p:strVal val="visible"/>
                                      </p:to>
                                    </p:set>
                                    <p:anim calcmode="lin" valueType="num">
                                      <p:cBhvr additive="base">
                                        <p:cTn dur="1000"/>
                                        <p:tgtEl>
                                          <p:spTgt spid="9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500"/>
                                        <p:tgtEl>
                                          <p:spTgt spid="9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30"/>
          <p:cNvSpPr txBox="1"/>
          <p:nvPr>
            <p:ph idx="1" type="subTitle"/>
          </p:nvPr>
        </p:nvSpPr>
        <p:spPr>
          <a:xfrm>
            <a:off x="1531382" y="1830830"/>
            <a:ext cx="1532400" cy="479100"/>
          </a:xfrm>
          <a:prstGeom prst="rect">
            <a:avLst/>
          </a:prstGeom>
          <a:noFill/>
          <a:ln>
            <a:noFill/>
          </a:ln>
        </p:spPr>
        <p:txBody>
          <a:bodyPr anchorCtr="0" anchor="b"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fr-TN"/>
              <a:t>Exploration </a:t>
            </a:r>
            <a:endParaRPr/>
          </a:p>
        </p:txBody>
      </p:sp>
      <p:sp>
        <p:nvSpPr>
          <p:cNvPr id="1345" name="Google Shape;1345;p30"/>
          <p:cNvSpPr txBox="1"/>
          <p:nvPr>
            <p:ph idx="2" type="subTitle"/>
          </p:nvPr>
        </p:nvSpPr>
        <p:spPr>
          <a:xfrm>
            <a:off x="423042" y="2290591"/>
            <a:ext cx="3536900" cy="10134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rPr b="0" lang="fr-TN">
                <a:solidFill>
                  <a:srgbClr val="1D4264"/>
                </a:solidFill>
                <a:latin typeface="Arial"/>
                <a:ea typeface="Arial"/>
                <a:cs typeface="Arial"/>
                <a:sym typeface="Arial"/>
              </a:rPr>
              <a:t>       Exploration is the act of exploring the environment to find out information about it. </a:t>
            </a:r>
            <a:endParaRPr>
              <a:solidFill>
                <a:srgbClr val="1D4264"/>
              </a:solidFill>
              <a:latin typeface="Arial"/>
              <a:ea typeface="Arial"/>
              <a:cs typeface="Arial"/>
              <a:sym typeface="Arial"/>
            </a:endParaRPr>
          </a:p>
        </p:txBody>
      </p:sp>
      <p:sp>
        <p:nvSpPr>
          <p:cNvPr id="1346" name="Google Shape;1346;p30"/>
          <p:cNvSpPr txBox="1"/>
          <p:nvPr>
            <p:ph idx="3" type="subTitle"/>
          </p:nvPr>
        </p:nvSpPr>
        <p:spPr>
          <a:xfrm flipH="1">
            <a:off x="5652517" y="1811491"/>
            <a:ext cx="1532400" cy="479100"/>
          </a:xfrm>
          <a:prstGeom prst="rect">
            <a:avLst/>
          </a:prstGeom>
          <a:noFill/>
          <a:ln>
            <a:noFill/>
          </a:ln>
        </p:spPr>
        <p:txBody>
          <a:bodyPr anchorCtr="0" anchor="b"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fr-TN"/>
              <a:t>Exploitation</a:t>
            </a:r>
            <a:endParaRPr/>
          </a:p>
        </p:txBody>
      </p:sp>
      <p:sp>
        <p:nvSpPr>
          <p:cNvPr id="1347" name="Google Shape;1347;p30"/>
          <p:cNvSpPr txBox="1"/>
          <p:nvPr>
            <p:ph idx="4" type="subTitle"/>
          </p:nvPr>
        </p:nvSpPr>
        <p:spPr>
          <a:xfrm flipH="1">
            <a:off x="4435072" y="2309930"/>
            <a:ext cx="4030502" cy="10134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rPr b="0" lang="fr-TN">
                <a:solidFill>
                  <a:srgbClr val="1D4264"/>
                </a:solidFill>
                <a:latin typeface="Arial"/>
                <a:ea typeface="Arial"/>
                <a:cs typeface="Arial"/>
                <a:sym typeface="Arial"/>
              </a:rPr>
              <a:t>Exploitation is the act of exploiting the information that is already known about the environment in order to maximize the return</a:t>
            </a:r>
            <a:endParaRPr>
              <a:solidFill>
                <a:srgbClr val="1D4264"/>
              </a:solidFill>
              <a:latin typeface="Arial"/>
              <a:ea typeface="Arial"/>
              <a:cs typeface="Arial"/>
              <a:sym typeface="Arial"/>
            </a:endParaRPr>
          </a:p>
        </p:txBody>
      </p:sp>
      <p:sp>
        <p:nvSpPr>
          <p:cNvPr id="1348" name="Google Shape;1348;p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49" name="Google Shape;1349;p30"/>
          <p:cNvSpPr txBox="1"/>
          <p:nvPr>
            <p:ph type="ctrTitle"/>
          </p:nvPr>
        </p:nvSpPr>
        <p:spPr>
          <a:xfrm>
            <a:off x="735750" y="570767"/>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0" i="0" lang="fr-TN">
                <a:solidFill>
                  <a:srgbClr val="1D4264"/>
                </a:solidFill>
                <a:latin typeface="Overpass Black"/>
                <a:ea typeface="Overpass Black"/>
                <a:cs typeface="Overpass Black"/>
                <a:sym typeface="Overpass Black"/>
              </a:rPr>
              <a:t>Exploration Vs. Exploitation</a:t>
            </a:r>
            <a:br>
              <a:rPr b="0" i="0" lang="fr-TN">
                <a:solidFill>
                  <a:srgbClr val="1D4264"/>
                </a:solidFill>
                <a:latin typeface="Overpass Black"/>
                <a:ea typeface="Overpass Black"/>
                <a:cs typeface="Overpass Black"/>
                <a:sym typeface="Overpass Black"/>
              </a:rPr>
            </a:br>
            <a:endParaRPr>
              <a:solidFill>
                <a:srgbClr val="1D4264"/>
              </a:solidFill>
              <a:latin typeface="Overpass Black"/>
              <a:ea typeface="Overpass Black"/>
              <a:cs typeface="Overpass Black"/>
              <a:sym typeface="Overpass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4">
                                            <p:txEl>
                                              <p:pRg end="0" st="0"/>
                                            </p:txEl>
                                          </p:spTgt>
                                        </p:tgtEl>
                                        <p:attrNameLst>
                                          <p:attrName>style.visibility</p:attrName>
                                        </p:attrNameLst>
                                      </p:cBhvr>
                                      <p:to>
                                        <p:strVal val="visible"/>
                                      </p:to>
                                    </p:set>
                                    <p:anim calcmode="lin" valueType="num">
                                      <p:cBhvr additive="base">
                                        <p:cTn dur="500"/>
                                        <p:tgtEl>
                                          <p:spTgt spid="134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5">
                                            <p:txEl>
                                              <p:pRg end="0" st="0"/>
                                            </p:txEl>
                                          </p:spTgt>
                                        </p:tgtEl>
                                        <p:attrNameLst>
                                          <p:attrName>style.visibility</p:attrName>
                                        </p:attrNameLst>
                                      </p:cBhvr>
                                      <p:to>
                                        <p:strVal val="visible"/>
                                      </p:to>
                                    </p:set>
                                    <p:anim calcmode="lin" valueType="num">
                                      <p:cBhvr additive="base">
                                        <p:cTn dur="500"/>
                                        <p:tgtEl>
                                          <p:spTgt spid="134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6">
                                            <p:txEl>
                                              <p:pRg end="0" st="0"/>
                                            </p:txEl>
                                          </p:spTgt>
                                        </p:tgtEl>
                                        <p:attrNameLst>
                                          <p:attrName>style.visibility</p:attrName>
                                        </p:attrNameLst>
                                      </p:cBhvr>
                                      <p:to>
                                        <p:strVal val="visible"/>
                                      </p:to>
                                    </p:set>
                                    <p:anim calcmode="lin" valueType="num">
                                      <p:cBhvr additive="base">
                                        <p:cTn dur="500"/>
                                        <p:tgtEl>
                                          <p:spTgt spid="134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7">
                                            <p:txEl>
                                              <p:pRg end="0" st="0"/>
                                            </p:txEl>
                                          </p:spTgt>
                                        </p:tgtEl>
                                        <p:attrNameLst>
                                          <p:attrName>style.visibility</p:attrName>
                                        </p:attrNameLst>
                                      </p:cBhvr>
                                      <p:to>
                                        <p:strVal val="visible"/>
                                      </p:to>
                                    </p:set>
                                    <p:anim calcmode="lin" valueType="num">
                                      <p:cBhvr additive="base">
                                        <p:cTn dur="500"/>
                                        <p:tgtEl>
                                          <p:spTgt spid="13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3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0" i="0" lang="fr-TN">
                <a:solidFill>
                  <a:srgbClr val="1D4264"/>
                </a:solidFill>
                <a:latin typeface="Overpass Black"/>
                <a:ea typeface="Overpass Black"/>
                <a:cs typeface="Overpass Black"/>
                <a:sym typeface="Overpass Black"/>
              </a:rPr>
              <a:t>Epsilon Greedy Strategy</a:t>
            </a:r>
            <a:br>
              <a:rPr b="0" i="0" lang="fr-TN">
                <a:solidFill>
                  <a:srgbClr val="1D4264"/>
                </a:solidFill>
                <a:latin typeface="Overpass Black"/>
                <a:ea typeface="Overpass Black"/>
                <a:cs typeface="Overpass Black"/>
                <a:sym typeface="Overpass Black"/>
              </a:rPr>
            </a:br>
            <a:endParaRPr>
              <a:solidFill>
                <a:srgbClr val="1D4264"/>
              </a:solidFill>
              <a:latin typeface="Overpass Black"/>
              <a:ea typeface="Overpass Black"/>
              <a:cs typeface="Overpass Black"/>
              <a:sym typeface="Overpass Black"/>
            </a:endParaRPr>
          </a:p>
        </p:txBody>
      </p:sp>
      <p:sp>
        <p:nvSpPr>
          <p:cNvPr id="1355" name="Google Shape;1355;p3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56" name="Google Shape;1356;p31"/>
          <p:cNvSpPr txBox="1"/>
          <p:nvPr/>
        </p:nvSpPr>
        <p:spPr>
          <a:xfrm>
            <a:off x="736646" y="1617643"/>
            <a:ext cx="7256206" cy="70525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fr-TN" sz="1400" u="none" cap="none" strike="noStrike">
                <a:solidFill>
                  <a:schemeClr val="dk2"/>
                </a:solidFill>
                <a:latin typeface="Arial"/>
                <a:ea typeface="Arial"/>
                <a:cs typeface="Arial"/>
                <a:sym typeface="Arial"/>
              </a:rPr>
              <a:t>The epsilon greedy strategy balances exploration and exploitation by defining an exploration rate initially set to epsilon, which gradually decreases over time.</a:t>
            </a:r>
            <a:endParaRPr b="0" i="0" sz="1400" u="none" cap="none" strike="noStrike">
              <a:solidFill>
                <a:schemeClr val="dk2"/>
              </a:solidFill>
              <a:latin typeface="Arial"/>
              <a:ea typeface="Arial"/>
              <a:cs typeface="Arial"/>
              <a:sym typeface="Arial"/>
            </a:endParaRPr>
          </a:p>
        </p:txBody>
      </p:sp>
      <p:pic>
        <p:nvPicPr>
          <p:cNvPr id="1357" name="Google Shape;1357;p31"/>
          <p:cNvPicPr preferRelativeResize="0"/>
          <p:nvPr/>
        </p:nvPicPr>
        <p:blipFill rotWithShape="1">
          <a:blip r:embed="rId3">
            <a:alphaModFix/>
          </a:blip>
          <a:srcRect b="0" l="0" r="0" t="0"/>
          <a:stretch/>
        </p:blipFill>
        <p:spPr>
          <a:xfrm>
            <a:off x="301176" y="2955951"/>
            <a:ext cx="3590886" cy="1990700"/>
          </a:xfrm>
          <a:prstGeom prst="rect">
            <a:avLst/>
          </a:prstGeom>
          <a:noFill/>
          <a:ln>
            <a:noFill/>
          </a:ln>
        </p:spPr>
      </p:pic>
      <p:sp>
        <p:nvSpPr>
          <p:cNvPr id="1358" name="Google Shape;1358;p31"/>
          <p:cNvSpPr/>
          <p:nvPr/>
        </p:nvSpPr>
        <p:spPr>
          <a:xfrm>
            <a:off x="4423508" y="3704492"/>
            <a:ext cx="828432" cy="296985"/>
          </a:xfrm>
          <a:prstGeom prst="rightArrow">
            <a:avLst>
              <a:gd fmla="val 50000" name="adj1"/>
              <a:gd fmla="val 50000" name="adj2"/>
            </a:avLst>
          </a:prstGeom>
          <a:solidFill>
            <a:srgbClr val="1D4264"/>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9" name="Google Shape;1359;p31"/>
          <p:cNvSpPr txBox="1"/>
          <p:nvPr/>
        </p:nvSpPr>
        <p:spPr>
          <a:xfrm>
            <a:off x="5433647" y="3043360"/>
            <a:ext cx="2465421" cy="1815882"/>
          </a:xfrm>
          <a:prstGeom prst="rect">
            <a:avLst/>
          </a:prstGeom>
          <a:no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fr-TN" sz="1400" u="none" cap="none" strike="noStrike">
                <a:solidFill>
                  <a:srgbClr val="1D4264"/>
                </a:solidFill>
                <a:latin typeface="Arial"/>
                <a:ea typeface="Arial"/>
                <a:cs typeface="Arial"/>
                <a:sym typeface="Arial"/>
              </a:rPr>
              <a:t>random_num</a:t>
            </a:r>
            <a:r>
              <a:rPr b="1" i="0" lang="fr-TN" sz="1400" u="none" cap="none" strike="noStrike">
                <a:solidFill>
                  <a:srgbClr val="1D4264"/>
                </a:solidFill>
                <a:latin typeface="Arial"/>
                <a:ea typeface="Arial"/>
                <a:cs typeface="Arial"/>
                <a:sym typeface="Arial"/>
              </a:rPr>
              <a:t> &gt; </a:t>
            </a:r>
            <a:r>
              <a:rPr b="0" i="0" lang="fr-TN" sz="1400" u="none" cap="none" strike="noStrike">
                <a:solidFill>
                  <a:srgbClr val="1D4264"/>
                </a:solidFill>
                <a:latin typeface="Arial"/>
                <a:ea typeface="Arial"/>
                <a:cs typeface="Arial"/>
                <a:sym typeface="Arial"/>
              </a:rPr>
              <a:t>epsilon:</a:t>
            </a:r>
            <a:endParaRPr b="0" i="0" sz="1400" u="none" cap="none" strike="noStrike">
              <a:solidFill>
                <a:srgbClr val="1D4264"/>
              </a:solidFill>
              <a:latin typeface="Arial"/>
              <a:ea typeface="Arial"/>
              <a:cs typeface="Arial"/>
              <a:sym typeface="Arial"/>
            </a:endParaRPr>
          </a:p>
          <a:p>
            <a:pPr indent="0" lvl="0" marL="0" marR="0" rtl="0" algn="l">
              <a:lnSpc>
                <a:spcPct val="150000"/>
              </a:lnSpc>
              <a:spcBef>
                <a:spcPts val="0"/>
              </a:spcBef>
              <a:spcAft>
                <a:spcPts val="0"/>
              </a:spcAft>
              <a:buNone/>
            </a:pPr>
            <a:r>
              <a:rPr b="0" i="0" lang="fr-TN" sz="1400" u="none" cap="none" strike="noStrike">
                <a:solidFill>
                  <a:srgbClr val="1D4264"/>
                </a:solidFill>
                <a:latin typeface="Arial"/>
                <a:ea typeface="Arial"/>
                <a:cs typeface="Arial"/>
                <a:sym typeface="Arial"/>
              </a:rPr>
              <a:t>choose action via </a:t>
            </a:r>
            <a:r>
              <a:rPr b="1" i="0" lang="fr-TN" sz="1400" u="none" cap="none" strike="noStrike">
                <a:solidFill>
                  <a:srgbClr val="1D4264"/>
                </a:solidFill>
                <a:latin typeface="Arial"/>
                <a:ea typeface="Arial"/>
                <a:cs typeface="Arial"/>
                <a:sym typeface="Arial"/>
              </a:rPr>
              <a:t>exploitation</a:t>
            </a:r>
            <a:endParaRPr b="1" i="0" sz="1400" u="none" cap="none" strike="noStrike">
              <a:solidFill>
                <a:srgbClr val="1D4264"/>
              </a:solidFill>
              <a:latin typeface="Arial"/>
              <a:ea typeface="Arial"/>
              <a:cs typeface="Arial"/>
              <a:sym typeface="Arial"/>
            </a:endParaRPr>
          </a:p>
          <a:p>
            <a:pPr indent="0" lvl="0" marL="0" marR="0" rtl="0" algn="l">
              <a:lnSpc>
                <a:spcPct val="150000"/>
              </a:lnSpc>
              <a:spcBef>
                <a:spcPts val="0"/>
              </a:spcBef>
              <a:spcAft>
                <a:spcPts val="0"/>
              </a:spcAft>
              <a:buNone/>
            </a:pPr>
            <a:r>
              <a:rPr b="0" i="0" lang="fr-TN" sz="1400" u="none" cap="none" strike="noStrike">
                <a:solidFill>
                  <a:srgbClr val="1D4264"/>
                </a:solidFill>
                <a:latin typeface="Arial"/>
                <a:ea typeface="Arial"/>
                <a:cs typeface="Arial"/>
                <a:sym typeface="Arial"/>
              </a:rPr>
              <a:t>random_num </a:t>
            </a:r>
            <a:r>
              <a:rPr b="1" i="0" lang="fr-TN" sz="1400" u="none" cap="none" strike="noStrike">
                <a:solidFill>
                  <a:srgbClr val="1D4264"/>
                </a:solidFill>
                <a:latin typeface="Arial"/>
                <a:ea typeface="Arial"/>
                <a:cs typeface="Arial"/>
                <a:sym typeface="Arial"/>
              </a:rPr>
              <a:t>&lt;</a:t>
            </a:r>
            <a:r>
              <a:rPr b="0" i="0" lang="fr-TN" sz="1400" u="none" cap="none" strike="noStrike">
                <a:solidFill>
                  <a:srgbClr val="1D4264"/>
                </a:solidFill>
                <a:latin typeface="Arial"/>
                <a:ea typeface="Arial"/>
                <a:cs typeface="Arial"/>
                <a:sym typeface="Arial"/>
              </a:rPr>
              <a:t> epsilon</a:t>
            </a:r>
            <a:endParaRPr b="0" i="0" sz="1400" u="none" cap="none" strike="noStrike">
              <a:solidFill>
                <a:srgbClr val="1D4264"/>
              </a:solidFill>
              <a:latin typeface="Arial"/>
              <a:ea typeface="Arial"/>
              <a:cs typeface="Arial"/>
              <a:sym typeface="Arial"/>
            </a:endParaRPr>
          </a:p>
          <a:p>
            <a:pPr indent="0" lvl="0" marL="0" marR="0" rtl="0" algn="l">
              <a:lnSpc>
                <a:spcPct val="150000"/>
              </a:lnSpc>
              <a:spcBef>
                <a:spcPts val="0"/>
              </a:spcBef>
              <a:spcAft>
                <a:spcPts val="0"/>
              </a:spcAft>
              <a:buNone/>
            </a:pPr>
            <a:r>
              <a:rPr b="0" i="0" lang="fr-TN" sz="1400" u="none" cap="none" strike="noStrike">
                <a:solidFill>
                  <a:srgbClr val="1D4264"/>
                </a:solidFill>
                <a:latin typeface="Arial"/>
                <a:ea typeface="Arial"/>
                <a:cs typeface="Arial"/>
                <a:sym typeface="Arial"/>
              </a:rPr>
              <a:t>choose action via </a:t>
            </a:r>
            <a:r>
              <a:rPr b="1" i="0" lang="fr-TN" sz="1400" u="none" cap="none" strike="noStrike">
                <a:solidFill>
                  <a:srgbClr val="1D4264"/>
                </a:solidFill>
                <a:latin typeface="Arial"/>
                <a:ea typeface="Arial"/>
                <a:cs typeface="Arial"/>
                <a:sym typeface="Arial"/>
              </a:rPr>
              <a:t>exploration</a:t>
            </a:r>
            <a:endParaRPr b="1" i="0" sz="1400" u="none" cap="none" strike="noStrike">
              <a:solidFill>
                <a:srgbClr val="1D4264"/>
              </a:solidFill>
              <a:latin typeface="Arial"/>
              <a:ea typeface="Arial"/>
              <a:cs typeface="Arial"/>
              <a:sym typeface="Arial"/>
            </a:endParaRPr>
          </a:p>
          <a:p>
            <a:pPr indent="0" lvl="0" marL="0" marR="0" rtl="0" algn="l">
              <a:lnSpc>
                <a:spcPct val="100000"/>
              </a:lnSpc>
              <a:spcBef>
                <a:spcPts val="0"/>
              </a:spcBef>
              <a:spcAft>
                <a:spcPts val="0"/>
              </a:spcAft>
              <a:buNone/>
            </a:pPr>
            <a:br>
              <a:rPr b="0" i="0" lang="fr-TN" sz="1400" u="none" cap="none" strike="noStrike">
                <a:solidFill>
                  <a:srgbClr val="1D4264"/>
                </a:solidFill>
                <a:latin typeface="Arial"/>
                <a:ea typeface="Arial"/>
                <a:cs typeface="Arial"/>
                <a:sym typeface="Arial"/>
              </a:rPr>
            </a:br>
            <a:endParaRPr b="0" i="0" sz="1400" u="none" cap="none" strike="noStrike">
              <a:solidFill>
                <a:srgbClr val="1D4264"/>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6"/>
                                        </p:tgtEl>
                                        <p:attrNameLst>
                                          <p:attrName>style.visibility</p:attrName>
                                        </p:attrNameLst>
                                      </p:cBhvr>
                                      <p:to>
                                        <p:strVal val="visible"/>
                                      </p:to>
                                    </p:set>
                                    <p:anim calcmode="lin" valueType="num">
                                      <p:cBhvr additive="base">
                                        <p:cTn dur="500"/>
                                        <p:tgtEl>
                                          <p:spTgt spid="13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7"/>
                                        </p:tgtEl>
                                        <p:attrNameLst>
                                          <p:attrName>style.visibility</p:attrName>
                                        </p:attrNameLst>
                                      </p:cBhvr>
                                      <p:to>
                                        <p:strVal val="visible"/>
                                      </p:to>
                                    </p:set>
                                    <p:anim calcmode="lin" valueType="num">
                                      <p:cBhvr additive="base">
                                        <p:cTn dur="500"/>
                                        <p:tgtEl>
                                          <p:spTgt spid="13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8"/>
                                        </p:tgtEl>
                                        <p:attrNameLst>
                                          <p:attrName>style.visibility</p:attrName>
                                        </p:attrNameLst>
                                      </p:cBhvr>
                                      <p:to>
                                        <p:strVal val="visible"/>
                                      </p:to>
                                    </p:set>
                                    <p:anim calcmode="lin" valueType="num">
                                      <p:cBhvr additive="base">
                                        <p:cTn dur="500"/>
                                        <p:tgtEl>
                                          <p:spTgt spid="1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500"/>
                                        <p:tgtEl>
                                          <p:spTgt spid="13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32"/>
          <p:cNvSpPr txBox="1"/>
          <p:nvPr>
            <p:ph type="ctrTitle"/>
          </p:nvPr>
        </p:nvSpPr>
        <p:spPr>
          <a:xfrm>
            <a:off x="5667827" y="301522"/>
            <a:ext cx="2610689" cy="4615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fr-TN" sz="1600"/>
              <a:t>Updating the Q-value</a:t>
            </a:r>
            <a:endParaRPr/>
          </a:p>
        </p:txBody>
      </p:sp>
      <p:sp>
        <p:nvSpPr>
          <p:cNvPr id="1365" name="Google Shape;1365;p32"/>
          <p:cNvSpPr/>
          <p:nvPr/>
        </p:nvSpPr>
        <p:spPr>
          <a:xfrm>
            <a:off x="116114" y="763068"/>
            <a:ext cx="4209143" cy="1997150"/>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just">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lizard's first action is chosen randomly due to an exploration rate of 1, meaning it fully explores at the start.</a:t>
            </a:r>
            <a:endParaRPr/>
          </a:p>
          <a:p>
            <a:pPr indent="-76200" lvl="0" marL="0" marR="0" rtl="0" algn="just">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After taking an action, it observes the next state, receives a reward, and updates the Q-value in the Q-table.</a:t>
            </a:r>
            <a:endParaRPr/>
          </a:p>
          <a:p>
            <a:pPr indent="-76200" lvl="0" marL="0" marR="0" rtl="0" algn="just">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If the lizard moves right, it lands on an empty tile with a reward of </a:t>
            </a:r>
            <a:r>
              <a:rPr b="1" i="0" lang="fr-TN" sz="1200" u="none" cap="none" strike="noStrike">
                <a:solidFill>
                  <a:schemeClr val="dk1"/>
                </a:solidFill>
                <a:latin typeface="Arial"/>
                <a:ea typeface="Arial"/>
                <a:cs typeface="Arial"/>
                <a:sym typeface="Arial"/>
              </a:rPr>
              <a:t>−1</a:t>
            </a:r>
            <a:r>
              <a:rPr b="0" i="0" lang="fr-TN" sz="1200" u="none" cap="none" strike="noStrike">
                <a:solidFill>
                  <a:schemeClr val="dk1"/>
                </a:solidFill>
                <a:latin typeface="Arial"/>
                <a:ea typeface="Arial"/>
                <a:cs typeface="Arial"/>
                <a:sym typeface="Arial"/>
              </a:rPr>
              <a:t>. </a:t>
            </a:r>
            <a:endParaRPr/>
          </a:p>
        </p:txBody>
      </p:sp>
      <p:sp>
        <p:nvSpPr>
          <p:cNvPr id="1366" name="Google Shape;1366;p32"/>
          <p:cNvSpPr/>
          <p:nvPr/>
        </p:nvSpPr>
        <p:spPr>
          <a:xfrm>
            <a:off x="4572000" y="532295"/>
            <a:ext cx="4417187" cy="4123629"/>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lnSpc>
                <a:spcPct val="150000"/>
              </a:lnSpc>
              <a:spcBef>
                <a:spcPts val="0"/>
              </a:spcBef>
              <a:spcAft>
                <a:spcPts val="0"/>
              </a:spcAft>
              <a:buClr>
                <a:schemeClr val="dk1"/>
              </a:buClr>
              <a:buSzPts val="1100"/>
              <a:buFont typeface="Arial"/>
              <a:buChar char="•"/>
            </a:pPr>
            <a:r>
              <a:rPr b="0" i="0" lang="fr-TN" sz="1100" u="none" cap="none" strike="noStrike">
                <a:solidFill>
                  <a:schemeClr val="dk1"/>
                </a:solidFill>
                <a:latin typeface="Arial"/>
                <a:ea typeface="Arial"/>
                <a:cs typeface="Arial"/>
                <a:sym typeface="Arial"/>
              </a:rPr>
              <a:t>The Q-value for an action is updated using the Bellman equation: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lnSpc>
                <a:spcPct val="150000"/>
              </a:lnSpc>
              <a:spcBef>
                <a:spcPts val="0"/>
              </a:spcBef>
              <a:spcAft>
                <a:spcPts val="0"/>
              </a:spcAft>
              <a:buClr>
                <a:schemeClr val="dk1"/>
              </a:buClr>
              <a:buSzPts val="1100"/>
              <a:buFont typeface="Arial"/>
              <a:buChar char="•"/>
            </a:pPr>
            <a:r>
              <a:rPr b="0" i="0" lang="fr-TN" sz="1100" u="none" cap="none" strike="noStrike">
                <a:solidFill>
                  <a:schemeClr val="dk1"/>
                </a:solidFill>
                <a:latin typeface="Arial"/>
                <a:ea typeface="Arial"/>
                <a:cs typeface="Arial"/>
                <a:sym typeface="Arial"/>
              </a:rPr>
              <a:t>The goal is to make the Q-value for a state-action pair match the optimal Q-value over time.</a:t>
            </a:r>
            <a:endParaRPr/>
          </a:p>
          <a:p>
            <a:pPr indent="-69850" lvl="0" marL="0" marR="0" rtl="0" algn="l">
              <a:lnSpc>
                <a:spcPct val="150000"/>
              </a:lnSpc>
              <a:spcBef>
                <a:spcPts val="0"/>
              </a:spcBef>
              <a:spcAft>
                <a:spcPts val="0"/>
              </a:spcAft>
              <a:buClr>
                <a:schemeClr val="dk1"/>
              </a:buClr>
              <a:buSzPts val="1100"/>
              <a:buFont typeface="Arial"/>
              <a:buChar char="•"/>
            </a:pPr>
            <a:r>
              <a:rPr b="0" i="0" lang="fr-TN" sz="1100" u="none" cap="none" strike="noStrike">
                <a:solidFill>
                  <a:schemeClr val="dk1"/>
                </a:solidFill>
                <a:latin typeface="Arial"/>
                <a:ea typeface="Arial"/>
                <a:cs typeface="Arial"/>
                <a:sym typeface="Arial"/>
              </a:rPr>
              <a:t>This is done by iteratively reducing the loss, calculated as: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lnSpc>
                <a:spcPct val="150000"/>
              </a:lnSpc>
              <a:spcBef>
                <a:spcPts val="0"/>
              </a:spcBef>
              <a:spcAft>
                <a:spcPts val="0"/>
              </a:spcAft>
              <a:buClr>
                <a:schemeClr val="dk1"/>
              </a:buClr>
              <a:buSzPts val="1100"/>
              <a:buFont typeface="Arial"/>
              <a:buChar char="•"/>
            </a:pPr>
            <a:r>
              <a:rPr b="0" i="0" lang="fr-TN" sz="1100" u="none" cap="none" strike="noStrike">
                <a:solidFill>
                  <a:schemeClr val="dk1"/>
                </a:solidFill>
                <a:latin typeface="Arial"/>
                <a:ea typeface="Arial"/>
                <a:cs typeface="Arial"/>
                <a:sym typeface="Arial"/>
              </a:rPr>
              <a:t>The loss is computed as the difference between expected rewards and predicted Q-values: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lnSpc>
                <a:spcPct val="150000"/>
              </a:lnSpc>
              <a:spcBef>
                <a:spcPts val="0"/>
              </a:spcBef>
              <a:spcAft>
                <a:spcPts val="0"/>
              </a:spcAft>
              <a:buClr>
                <a:schemeClr val="dk1"/>
              </a:buClr>
              <a:buSzPts val="1100"/>
              <a:buFont typeface="Arial"/>
              <a:buChar char="•"/>
            </a:pPr>
            <a:r>
              <a:rPr b="0" i="0" lang="fr-TN" sz="1100" u="none" cap="none" strike="noStrike">
                <a:solidFill>
                  <a:schemeClr val="dk1"/>
                </a:solidFill>
                <a:latin typeface="Arial"/>
                <a:ea typeface="Arial"/>
                <a:cs typeface="Arial"/>
                <a:sym typeface="Arial"/>
              </a:rPr>
              <a:t>To update the Q-value effectively, the learning rate must be introduced. </a:t>
            </a:r>
            <a:endParaRPr/>
          </a:p>
        </p:txBody>
      </p:sp>
      <p:sp>
        <p:nvSpPr>
          <p:cNvPr id="1367" name="Google Shape;1367;p32"/>
          <p:cNvSpPr txBox="1"/>
          <p:nvPr/>
        </p:nvSpPr>
        <p:spPr>
          <a:xfrm>
            <a:off x="116114" y="763068"/>
            <a:ext cx="3746386" cy="10262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800"/>
              <a:buFont typeface="Overpass Black"/>
              <a:buNone/>
            </a:pPr>
            <a:r>
              <a:rPr b="0" i="0" lang="fr-TN" sz="1800" u="none" cap="none" strike="noStrike">
                <a:solidFill>
                  <a:schemeClr val="dk2"/>
                </a:solidFill>
                <a:latin typeface="Overpass Black"/>
                <a:ea typeface="Overpass Black"/>
                <a:cs typeface="Overpass Black"/>
                <a:sym typeface="Overpass Black"/>
              </a:rPr>
              <a:t>Choosing an action</a:t>
            </a:r>
            <a:endParaRPr/>
          </a:p>
          <a:p>
            <a:pPr indent="0" lvl="0" marL="0" marR="0" rtl="0" algn="ctr">
              <a:lnSpc>
                <a:spcPct val="100000"/>
              </a:lnSpc>
              <a:spcBef>
                <a:spcPts val="0"/>
              </a:spcBef>
              <a:spcAft>
                <a:spcPts val="0"/>
              </a:spcAft>
              <a:buClr>
                <a:schemeClr val="dk2"/>
              </a:buClr>
              <a:buSzPts val="800"/>
              <a:buFont typeface="Overpass Black"/>
              <a:buNone/>
            </a:pPr>
            <a:br>
              <a:rPr b="0" i="0" lang="fr-TN" sz="1800" u="none" cap="none" strike="noStrike">
                <a:solidFill>
                  <a:schemeClr val="dk2"/>
                </a:solidFill>
                <a:latin typeface="Overpass Black"/>
                <a:ea typeface="Overpass Black"/>
                <a:cs typeface="Overpass Black"/>
                <a:sym typeface="Overpass Black"/>
              </a:rPr>
            </a:br>
            <a:endParaRPr b="0" i="0" sz="1800" u="none" cap="none" strike="noStrike">
              <a:solidFill>
                <a:schemeClr val="dk2"/>
              </a:solidFill>
              <a:latin typeface="Overpass Black"/>
              <a:ea typeface="Overpass Black"/>
              <a:cs typeface="Overpass Black"/>
              <a:sym typeface="Overpass Black"/>
            </a:endParaRPr>
          </a:p>
        </p:txBody>
      </p:sp>
      <p:pic>
        <p:nvPicPr>
          <p:cNvPr id="1368" name="Google Shape;1368;p32"/>
          <p:cNvPicPr preferRelativeResize="0"/>
          <p:nvPr/>
        </p:nvPicPr>
        <p:blipFill rotWithShape="1">
          <a:blip r:embed="rId3">
            <a:alphaModFix/>
          </a:blip>
          <a:srcRect b="0" l="0" r="0" t="0"/>
          <a:stretch/>
        </p:blipFill>
        <p:spPr>
          <a:xfrm>
            <a:off x="5482935" y="1150990"/>
            <a:ext cx="2184400" cy="471145"/>
          </a:xfrm>
          <a:prstGeom prst="rect">
            <a:avLst/>
          </a:prstGeom>
          <a:noFill/>
          <a:ln cap="flat" cmpd="sng" w="9525">
            <a:solidFill>
              <a:srgbClr val="00B050"/>
            </a:solidFill>
            <a:prstDash val="solid"/>
            <a:round/>
            <a:headEnd len="sm" w="sm" type="none"/>
            <a:tailEnd len="sm" w="sm" type="none"/>
          </a:ln>
        </p:spPr>
      </p:pic>
      <p:pic>
        <p:nvPicPr>
          <p:cNvPr id="1369" name="Google Shape;1369;p32"/>
          <p:cNvPicPr preferRelativeResize="0"/>
          <p:nvPr/>
        </p:nvPicPr>
        <p:blipFill rotWithShape="1">
          <a:blip r:embed="rId4">
            <a:alphaModFix/>
          </a:blip>
          <a:srcRect b="0" l="0" r="0" t="0"/>
          <a:stretch/>
        </p:blipFill>
        <p:spPr>
          <a:xfrm>
            <a:off x="5762170" y="2481203"/>
            <a:ext cx="1905165" cy="251482"/>
          </a:xfrm>
          <a:prstGeom prst="rect">
            <a:avLst/>
          </a:prstGeom>
          <a:noFill/>
          <a:ln cap="flat" cmpd="sng" w="9525">
            <a:solidFill>
              <a:srgbClr val="00B050"/>
            </a:solidFill>
            <a:prstDash val="solid"/>
            <a:round/>
            <a:headEnd len="sm" w="sm" type="none"/>
            <a:tailEnd len="sm" w="sm" type="none"/>
          </a:ln>
        </p:spPr>
      </p:pic>
      <p:pic>
        <p:nvPicPr>
          <p:cNvPr id="1370" name="Google Shape;1370;p32"/>
          <p:cNvPicPr preferRelativeResize="0"/>
          <p:nvPr/>
        </p:nvPicPr>
        <p:blipFill rotWithShape="1">
          <a:blip r:embed="rId5">
            <a:alphaModFix/>
          </a:blip>
          <a:srcRect b="0" l="0" r="0" t="0"/>
          <a:stretch/>
        </p:blipFill>
        <p:spPr>
          <a:xfrm>
            <a:off x="5224534" y="3526231"/>
            <a:ext cx="2745539" cy="435269"/>
          </a:xfrm>
          <a:prstGeom prst="rect">
            <a:avLst/>
          </a:prstGeom>
          <a:noFill/>
          <a:ln cap="flat" cmpd="sng" w="9525">
            <a:solidFill>
              <a:srgbClr val="00B05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500"/>
                                        <p:tgtEl>
                                          <p:spTgt spid="1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500"/>
                                        <p:tgtEl>
                                          <p:spTgt spid="13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4"/>
                                        </p:tgtEl>
                                        <p:attrNameLst>
                                          <p:attrName>style.visibility</p:attrName>
                                        </p:attrNameLst>
                                      </p:cBhvr>
                                      <p:to>
                                        <p:strVal val="visible"/>
                                      </p:to>
                                    </p:set>
                                    <p:anim calcmode="lin" valueType="num">
                                      <p:cBhvr additive="base">
                                        <p:cTn dur="500"/>
                                        <p:tgtEl>
                                          <p:spTgt spid="13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500"/>
                                        <p:tgtEl>
                                          <p:spTgt spid="13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500"/>
                                        <p:tgtEl>
                                          <p:spTgt spid="13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0"/>
                                        </p:tgtEl>
                                        <p:attrNameLst>
                                          <p:attrName>style.visibility</p:attrName>
                                        </p:attrNameLst>
                                      </p:cBhvr>
                                      <p:to>
                                        <p:strVal val="visible"/>
                                      </p:to>
                                    </p:set>
                                    <p:anim calcmode="lin" valueType="num">
                                      <p:cBhvr additive="base">
                                        <p:cTn dur="500"/>
                                        <p:tgtEl>
                                          <p:spTgt spid="13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3"/>
          <p:cNvSpPr txBox="1"/>
          <p:nvPr>
            <p:ph type="ctrTitle"/>
          </p:nvPr>
        </p:nvSpPr>
        <p:spPr>
          <a:xfrm>
            <a:off x="734854" y="43537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400"/>
              <a:t>The learning rate</a:t>
            </a:r>
            <a:br>
              <a:rPr lang="fr-TN" sz="2400"/>
            </a:br>
            <a:endParaRPr sz="2400"/>
          </a:p>
        </p:txBody>
      </p:sp>
      <p:sp>
        <p:nvSpPr>
          <p:cNvPr id="1376" name="Google Shape;1376;p33"/>
          <p:cNvSpPr/>
          <p:nvPr/>
        </p:nvSpPr>
        <p:spPr>
          <a:xfrm>
            <a:off x="395418" y="753039"/>
            <a:ext cx="8084458" cy="2620397"/>
          </a:xfrm>
          <a:prstGeom prst="rect">
            <a:avLst/>
          </a:prstGeom>
          <a:noFill/>
          <a:ln>
            <a:noFill/>
          </a:ln>
        </p:spPr>
        <p:txBody>
          <a:bodyPr anchorCtr="0" anchor="ctr" bIns="45700" lIns="91425" spcFirstLastPara="1" rIns="91425" wrap="square" tIns="45700">
            <a:spAutoFit/>
          </a:bodyPr>
          <a:lstStyle/>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learning rate (α) is a value between 0 and 1 that controls how much the new Q-value replaces the old one.</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It determines how quickly the agent adapts to new information while updating the Q-table.</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Instead of fully replacing the old Q-value, the learning rate blends the previous estimate with the newly computed Q-value.</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A higher learning rate (α≈1) makes the agent quickly adopt new values but may lead to instability.</a:t>
            </a:r>
            <a:endParaRPr/>
          </a:p>
          <a:p>
            <a:pPr indent="-76200" lvl="0" marL="0" marR="0" rtl="0" algn="l">
              <a:lnSpc>
                <a:spcPct val="2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A lower learning rate (α≈0) makes learning slower but ensures stability by retaining past knowledge.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34"/>
          <p:cNvSpPr txBox="1"/>
          <p:nvPr>
            <p:ph idx="1" type="body"/>
          </p:nvPr>
        </p:nvSpPr>
        <p:spPr>
          <a:xfrm>
            <a:off x="342629" y="965379"/>
            <a:ext cx="7704000" cy="35130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0" i="0" lang="fr-TN" sz="1400">
                <a:solidFill>
                  <a:srgbClr val="212121"/>
                </a:solidFill>
                <a:latin typeface="Arial"/>
                <a:ea typeface="Arial"/>
                <a:cs typeface="Arial"/>
                <a:sym typeface="Arial"/>
              </a:rPr>
              <a:t>To update the Q-value for the action of moving right taken from the previous state, we use the Bellman equation .</a:t>
            </a:r>
            <a:endParaRPr/>
          </a:p>
          <a:p>
            <a:pPr indent="0" lvl="0" marL="139700" rtl="0" algn="l">
              <a:lnSpc>
                <a:spcPct val="100000"/>
              </a:lnSpc>
              <a:spcBef>
                <a:spcPts val="0"/>
              </a:spcBef>
              <a:spcAft>
                <a:spcPts val="0"/>
              </a:spcAft>
              <a:buSzPts val="1400"/>
              <a:buNone/>
            </a:pPr>
            <a:r>
              <a:t/>
            </a:r>
            <a:endParaRPr sz="1400">
              <a:solidFill>
                <a:srgbClr val="1D4264"/>
              </a:solidFill>
              <a:latin typeface="Arial"/>
              <a:ea typeface="Arial"/>
              <a:cs typeface="Arial"/>
              <a:sym typeface="Arial"/>
            </a:endParaRPr>
          </a:p>
          <a:p>
            <a:pPr indent="0" lvl="0" marL="139700" rtl="0" algn="l">
              <a:lnSpc>
                <a:spcPct val="100000"/>
              </a:lnSpc>
              <a:spcBef>
                <a:spcPts val="0"/>
              </a:spcBef>
              <a:spcAft>
                <a:spcPts val="0"/>
              </a:spcAft>
              <a:buSzPts val="1400"/>
              <a:buNone/>
            </a:pPr>
            <a:r>
              <a:t/>
            </a:r>
            <a:endParaRPr sz="1400">
              <a:solidFill>
                <a:srgbClr val="1D4264"/>
              </a:solidFill>
              <a:latin typeface="Arial"/>
              <a:ea typeface="Arial"/>
              <a:cs typeface="Arial"/>
              <a:sym typeface="Arial"/>
            </a:endParaRPr>
          </a:p>
          <a:p>
            <a:pPr indent="0" lvl="0" marL="139700" rtl="0" algn="l">
              <a:lnSpc>
                <a:spcPct val="100000"/>
              </a:lnSpc>
              <a:spcBef>
                <a:spcPts val="0"/>
              </a:spcBef>
              <a:spcAft>
                <a:spcPts val="0"/>
              </a:spcAft>
              <a:buSzPts val="1400"/>
              <a:buNone/>
            </a:pPr>
            <a:r>
              <a:t/>
            </a:r>
            <a:endParaRPr sz="1400">
              <a:solidFill>
                <a:srgbClr val="1D4264"/>
              </a:solidFill>
              <a:latin typeface="Arial"/>
              <a:ea typeface="Arial"/>
              <a:cs typeface="Arial"/>
              <a:sym typeface="Arial"/>
            </a:endParaRPr>
          </a:p>
          <a:p>
            <a:pPr indent="0" lvl="0" marL="139700" rtl="0" algn="l">
              <a:lnSpc>
                <a:spcPct val="100000"/>
              </a:lnSpc>
              <a:spcBef>
                <a:spcPts val="0"/>
              </a:spcBef>
              <a:spcAft>
                <a:spcPts val="0"/>
              </a:spcAft>
              <a:buSzPts val="1400"/>
              <a:buNone/>
            </a:pPr>
            <a:r>
              <a:t/>
            </a:r>
            <a:endParaRPr sz="1400">
              <a:solidFill>
                <a:srgbClr val="1D4264"/>
              </a:solidFill>
              <a:latin typeface="Arial"/>
              <a:ea typeface="Arial"/>
              <a:cs typeface="Arial"/>
              <a:sym typeface="Arial"/>
            </a:endParaRPr>
          </a:p>
        </p:txBody>
      </p:sp>
      <p:sp>
        <p:nvSpPr>
          <p:cNvPr id="1382" name="Google Shape;1382;p34"/>
          <p:cNvSpPr txBox="1"/>
          <p:nvPr>
            <p:ph type="ctrTitle"/>
          </p:nvPr>
        </p:nvSpPr>
        <p:spPr>
          <a:xfrm>
            <a:off x="619415" y="693456"/>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0" i="0" lang="fr-TN">
                <a:solidFill>
                  <a:srgbClr val="1D4264"/>
                </a:solidFill>
                <a:latin typeface="Overpass Black"/>
                <a:ea typeface="Overpass Black"/>
                <a:cs typeface="Overpass Black"/>
                <a:sym typeface="Overpass Black"/>
              </a:rPr>
              <a:t>Updating The Q-Value</a:t>
            </a:r>
            <a:br>
              <a:rPr b="0" i="0" lang="fr-TN">
                <a:solidFill>
                  <a:srgbClr val="1D4264"/>
                </a:solidFill>
                <a:latin typeface="Overpass Black"/>
                <a:ea typeface="Overpass Black"/>
                <a:cs typeface="Overpass Black"/>
                <a:sym typeface="Overpass Black"/>
              </a:rPr>
            </a:br>
            <a:br>
              <a:rPr lang="fr-TN">
                <a:solidFill>
                  <a:srgbClr val="1D4264"/>
                </a:solidFill>
                <a:latin typeface="Overpass Black"/>
                <a:ea typeface="Overpass Black"/>
                <a:cs typeface="Overpass Black"/>
                <a:sym typeface="Overpass Black"/>
              </a:rPr>
            </a:br>
            <a:endParaRPr>
              <a:solidFill>
                <a:srgbClr val="1D4264"/>
              </a:solidFill>
              <a:latin typeface="Overpass Black"/>
              <a:ea typeface="Overpass Black"/>
              <a:cs typeface="Overpass Black"/>
              <a:sym typeface="Overpass Black"/>
            </a:endParaRPr>
          </a:p>
        </p:txBody>
      </p:sp>
      <p:sp>
        <p:nvSpPr>
          <p:cNvPr id="1383" name="Google Shape;1383;p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384" name="Google Shape;1384;p34"/>
          <p:cNvPicPr preferRelativeResize="0"/>
          <p:nvPr/>
        </p:nvPicPr>
        <p:blipFill rotWithShape="1">
          <a:blip r:embed="rId3">
            <a:alphaModFix/>
          </a:blip>
          <a:srcRect b="0" l="0" r="0" t="0"/>
          <a:stretch/>
        </p:blipFill>
        <p:spPr>
          <a:xfrm>
            <a:off x="1788304" y="1879939"/>
            <a:ext cx="5044877" cy="556308"/>
          </a:xfrm>
          <a:prstGeom prst="rect">
            <a:avLst/>
          </a:prstGeom>
          <a:noFill/>
          <a:ln cap="flat" cmpd="sng" w="9525">
            <a:solidFill>
              <a:srgbClr val="92D050"/>
            </a:solidFill>
            <a:prstDash val="solid"/>
            <a:round/>
            <a:headEnd len="sm" w="sm" type="none"/>
            <a:tailEnd len="sm" w="sm" type="none"/>
          </a:ln>
        </p:spPr>
      </p:pic>
      <p:pic>
        <p:nvPicPr>
          <p:cNvPr id="1385" name="Google Shape;1385;p34"/>
          <p:cNvPicPr preferRelativeResize="0"/>
          <p:nvPr/>
        </p:nvPicPr>
        <p:blipFill rotWithShape="1">
          <a:blip r:embed="rId4">
            <a:alphaModFix/>
          </a:blip>
          <a:srcRect b="0" l="0" r="0" t="0"/>
          <a:stretch/>
        </p:blipFill>
        <p:spPr>
          <a:xfrm>
            <a:off x="919549" y="2773936"/>
            <a:ext cx="5913632" cy="2103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2"/>
                                        </p:tgtEl>
                                        <p:attrNameLst>
                                          <p:attrName>style.visibility</p:attrName>
                                        </p:attrNameLst>
                                      </p:cBhvr>
                                      <p:to>
                                        <p:strVal val="visible"/>
                                      </p:to>
                                    </p:set>
                                    <p:anim calcmode="lin" valueType="num">
                                      <p:cBhvr additive="base">
                                        <p:cTn dur="500"/>
                                        <p:tgtEl>
                                          <p:spTgt spid="13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5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5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1">
                                            <p:txEl>
                                              <p:pRg end="0" st="0"/>
                                            </p:txEl>
                                          </p:spTgt>
                                        </p:tgtEl>
                                        <p:attrNameLst>
                                          <p:attrName>style.visibility</p:attrName>
                                        </p:attrNameLst>
                                      </p:cBhvr>
                                      <p:to>
                                        <p:strVal val="visible"/>
                                      </p:to>
                                    </p:set>
                                    <p:anim calcmode="lin" valueType="num">
                                      <p:cBhvr additive="base">
                                        <p:cTn dur="500"/>
                                        <p:tgtEl>
                                          <p:spTgt spid="138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1">
                                            <p:txEl>
                                              <p:pRg end="1" st="1"/>
                                            </p:txEl>
                                          </p:spTgt>
                                        </p:tgtEl>
                                        <p:attrNameLst>
                                          <p:attrName>style.visibility</p:attrName>
                                        </p:attrNameLst>
                                      </p:cBhvr>
                                      <p:to>
                                        <p:strVal val="visible"/>
                                      </p:to>
                                    </p:set>
                                    <p:anim calcmode="lin" valueType="num">
                                      <p:cBhvr additive="base">
                                        <p:cTn dur="500"/>
                                        <p:tgtEl>
                                          <p:spTgt spid="138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1">
                                            <p:txEl>
                                              <p:pRg end="2" st="2"/>
                                            </p:txEl>
                                          </p:spTgt>
                                        </p:tgtEl>
                                        <p:attrNameLst>
                                          <p:attrName>style.visibility</p:attrName>
                                        </p:attrNameLst>
                                      </p:cBhvr>
                                      <p:to>
                                        <p:strVal val="visible"/>
                                      </p:to>
                                    </p:set>
                                    <p:anim calcmode="lin" valueType="num">
                                      <p:cBhvr additive="base">
                                        <p:cTn dur="500"/>
                                        <p:tgtEl>
                                          <p:spTgt spid="138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1">
                                            <p:txEl>
                                              <p:pRg end="3" st="3"/>
                                            </p:txEl>
                                          </p:spTgt>
                                        </p:tgtEl>
                                        <p:attrNameLst>
                                          <p:attrName>style.visibility</p:attrName>
                                        </p:attrNameLst>
                                      </p:cBhvr>
                                      <p:to>
                                        <p:strVal val="visible"/>
                                      </p:to>
                                    </p:set>
                                    <p:anim calcmode="lin" valueType="num">
                                      <p:cBhvr additive="base">
                                        <p:cTn dur="500"/>
                                        <p:tgtEl>
                                          <p:spTgt spid="138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1">
                                            <p:txEl>
                                              <p:pRg end="4" st="4"/>
                                            </p:txEl>
                                          </p:spTgt>
                                        </p:tgtEl>
                                        <p:attrNameLst>
                                          <p:attrName>style.visibility</p:attrName>
                                        </p:attrNameLst>
                                      </p:cBhvr>
                                      <p:to>
                                        <p:strVal val="visible"/>
                                      </p:to>
                                    </p:set>
                                    <p:anim calcmode="lin" valueType="num">
                                      <p:cBhvr additive="base">
                                        <p:cTn dur="500"/>
                                        <p:tgtEl>
                                          <p:spTgt spid="138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500"/>
                                        <p:tgtEl>
                                          <p:spTgt spid="13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389" name="Shape 1389"/>
        <p:cNvGrpSpPr/>
        <p:nvPr/>
      </p:nvGrpSpPr>
      <p:grpSpPr>
        <a:xfrm>
          <a:off x="0" y="0"/>
          <a:ext cx="0" cy="0"/>
          <a:chOff x="0" y="0"/>
          <a:chExt cx="0" cy="0"/>
        </a:xfrm>
      </p:grpSpPr>
      <p:cxnSp>
        <p:nvCxnSpPr>
          <p:cNvPr id="1390" name="Google Shape;1390;p35"/>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391" name="Google Shape;1391;p35"/>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392" name="Google Shape;1392;p35"/>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sp>
        <p:nvSpPr>
          <p:cNvPr id="1393" name="Google Shape;1393;p35"/>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Arial"/>
                <a:ea typeface="Arial"/>
                <a:cs typeface="Arial"/>
                <a:sym typeface="Arial"/>
              </a:rPr>
              <a:t>Starting value</a:t>
            </a:r>
            <a:endParaRPr b="0" i="0" sz="2400" u="none" cap="none" strike="noStrike">
              <a:solidFill>
                <a:schemeClr val="lt1"/>
              </a:solidFill>
              <a:latin typeface="Poppins Light"/>
              <a:ea typeface="Poppins Light"/>
              <a:cs typeface="Poppins Light"/>
              <a:sym typeface="Poppins Light"/>
            </a:endParaRPr>
          </a:p>
        </p:txBody>
      </p:sp>
      <p:sp>
        <p:nvSpPr>
          <p:cNvPr id="1394" name="Google Shape;1394;p35"/>
          <p:cNvSpPr/>
          <p:nvPr/>
        </p:nvSpPr>
        <p:spPr>
          <a:xfrm>
            <a:off x="1052929" y="3470249"/>
            <a:ext cx="3519072"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sp>
        <p:nvSpPr>
          <p:cNvPr id="1395" name="Google Shape;1395;p35"/>
          <p:cNvSpPr/>
          <p:nvPr/>
        </p:nvSpPr>
        <p:spPr>
          <a:xfrm>
            <a:off x="996553" y="2515991"/>
            <a:ext cx="3575447" cy="733183"/>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grpSp>
        <p:nvGrpSpPr>
          <p:cNvPr id="1396" name="Google Shape;1396;p35"/>
          <p:cNvGrpSpPr/>
          <p:nvPr/>
        </p:nvGrpSpPr>
        <p:grpSpPr>
          <a:xfrm>
            <a:off x="-111" y="861097"/>
            <a:ext cx="9144223" cy="1129657"/>
            <a:chOff x="-148" y="1148129"/>
            <a:chExt cx="12192297" cy="1506209"/>
          </a:xfrm>
        </p:grpSpPr>
        <p:cxnSp>
          <p:nvCxnSpPr>
            <p:cNvPr id="1397" name="Google Shape;1397;p35"/>
            <p:cNvCxnSpPr>
              <a:endCxn id="1398"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399" name="Google Shape;1399;p35"/>
            <p:cNvCxnSpPr>
              <a:stCxn id="1398"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398" name="Google Shape;1398;p35"/>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Poppins SemiBold"/>
                <a:ea typeface="Poppins SemiBold"/>
                <a:cs typeface="Poppins SemiBold"/>
                <a:sym typeface="Poppins SemiBold"/>
              </a:endParaRPr>
            </a:p>
          </p:txBody>
        </p:sp>
      </p:grpSp>
      <p:sp>
        <p:nvSpPr>
          <p:cNvPr id="1400" name="Google Shape;1400;p35">
            <a:hlinkClick action="ppaction://hlinkshowjump?jump=nextslide"/>
          </p:cNvPr>
          <p:cNvSpPr/>
          <p:nvPr/>
        </p:nvSpPr>
        <p:spPr>
          <a:xfrm>
            <a:off x="4007030" y="4365913"/>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Next</a:t>
            </a:r>
            <a:endParaRPr b="0" i="0" sz="1800" u="none" cap="none" strike="noStrike">
              <a:solidFill>
                <a:schemeClr val="lt1"/>
              </a:solidFill>
              <a:latin typeface="Poppins Light"/>
              <a:ea typeface="Poppins Light"/>
              <a:cs typeface="Poppins Light"/>
              <a:sym typeface="Poppins Light"/>
            </a:endParaRPr>
          </a:p>
        </p:txBody>
      </p:sp>
      <p:grpSp>
        <p:nvGrpSpPr>
          <p:cNvPr id="1401" name="Google Shape;1401;p35"/>
          <p:cNvGrpSpPr/>
          <p:nvPr/>
        </p:nvGrpSpPr>
        <p:grpSpPr>
          <a:xfrm>
            <a:off x="592408" y="1085144"/>
            <a:ext cx="681561" cy="681561"/>
            <a:chOff x="3091078" y="1871878"/>
            <a:chExt cx="990804" cy="990804"/>
          </a:xfrm>
        </p:grpSpPr>
        <p:sp>
          <p:nvSpPr>
            <p:cNvPr id="1402" name="Google Shape;1402;p35"/>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3" name="Google Shape;1403;p35"/>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404" name="Google Shape;1404;p35"/>
          <p:cNvSpPr/>
          <p:nvPr/>
        </p:nvSpPr>
        <p:spPr>
          <a:xfrm>
            <a:off x="274471" y="226318"/>
            <a:ext cx="9331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212121"/>
                </a:solidFill>
                <a:highlight>
                  <a:srgbClr val="FFFF00"/>
                </a:highlight>
                <a:latin typeface="Arial"/>
                <a:ea typeface="Arial"/>
                <a:cs typeface="Arial"/>
                <a:sym typeface="Arial"/>
              </a:rPr>
              <a:t>#Quiz6</a:t>
            </a:r>
            <a:endParaRPr/>
          </a:p>
        </p:txBody>
      </p:sp>
      <p:sp>
        <p:nvSpPr>
          <p:cNvPr id="1405" name="Google Shape;1405;p35"/>
          <p:cNvSpPr/>
          <p:nvPr/>
        </p:nvSpPr>
        <p:spPr>
          <a:xfrm>
            <a:off x="1547691" y="2660213"/>
            <a:ext cx="22108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2400" u="none" cap="none" strike="noStrike">
                <a:solidFill>
                  <a:schemeClr val="lt1"/>
                </a:solidFill>
                <a:latin typeface="Poppins Light"/>
                <a:ea typeface="Poppins Light"/>
                <a:cs typeface="Poppins Light"/>
                <a:sym typeface="Poppins Light"/>
              </a:rPr>
              <a:t>A) M</a:t>
            </a:r>
            <a:r>
              <a:rPr b="0" i="0" lang="fr-TN" sz="1800" u="none" cap="none" strike="noStrike">
                <a:solidFill>
                  <a:schemeClr val="lt1"/>
                </a:solidFill>
                <a:latin typeface="Arial"/>
                <a:ea typeface="Arial"/>
                <a:cs typeface="Arial"/>
                <a:sym typeface="Arial"/>
              </a:rPr>
              <a:t>aximum value</a:t>
            </a:r>
            <a:endParaRPr b="0" i="0" sz="2400" u="none" cap="none" strike="noStrike">
              <a:solidFill>
                <a:schemeClr val="lt1"/>
              </a:solidFill>
              <a:latin typeface="Arial"/>
              <a:ea typeface="Arial"/>
              <a:cs typeface="Arial"/>
              <a:sym typeface="Arial"/>
            </a:endParaRPr>
          </a:p>
        </p:txBody>
      </p:sp>
      <p:sp>
        <p:nvSpPr>
          <p:cNvPr id="1406" name="Google Shape;1406;p35"/>
          <p:cNvSpPr/>
          <p:nvPr/>
        </p:nvSpPr>
        <p:spPr>
          <a:xfrm>
            <a:off x="4906125" y="2704585"/>
            <a:ext cx="4315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C) </a:t>
            </a:r>
            <a:endParaRPr b="0" i="0" sz="1800" u="none" cap="none" strike="noStrike">
              <a:solidFill>
                <a:schemeClr val="lt1"/>
              </a:solidFill>
              <a:latin typeface="Arial"/>
              <a:ea typeface="Arial"/>
              <a:cs typeface="Arial"/>
              <a:sym typeface="Arial"/>
            </a:endParaRPr>
          </a:p>
        </p:txBody>
      </p:sp>
      <p:sp>
        <p:nvSpPr>
          <p:cNvPr id="1407" name="Google Shape;1407;p35"/>
          <p:cNvSpPr/>
          <p:nvPr/>
        </p:nvSpPr>
        <p:spPr>
          <a:xfrm>
            <a:off x="1621721" y="3533159"/>
            <a:ext cx="194476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2400" u="none" cap="none" strike="noStrike">
                <a:solidFill>
                  <a:schemeClr val="lt1"/>
                </a:solidFill>
                <a:latin typeface="Poppins Light"/>
                <a:ea typeface="Poppins Light"/>
                <a:cs typeface="Poppins Light"/>
                <a:sym typeface="Poppins Light"/>
              </a:rPr>
              <a:t>B) </a:t>
            </a:r>
            <a:r>
              <a:rPr b="0" i="0" lang="fr-TN" sz="1800" u="none" cap="none" strike="noStrike">
                <a:solidFill>
                  <a:schemeClr val="lt1"/>
                </a:solidFill>
                <a:latin typeface="Poppins Light"/>
                <a:ea typeface="Poppins Light"/>
                <a:cs typeface="Poppins Light"/>
                <a:sym typeface="Poppins Light"/>
              </a:rPr>
              <a:t>L</a:t>
            </a:r>
            <a:r>
              <a:rPr b="0" i="0" lang="fr-TN" sz="1800" u="none" cap="none" strike="noStrike">
                <a:solidFill>
                  <a:schemeClr val="lt1"/>
                </a:solidFill>
                <a:latin typeface="Arial"/>
                <a:ea typeface="Arial"/>
                <a:cs typeface="Arial"/>
                <a:sym typeface="Arial"/>
              </a:rPr>
              <a:t>earned value</a:t>
            </a:r>
            <a:endParaRPr b="0" i="0" sz="2400" u="none" cap="none" strike="noStrike">
              <a:solidFill>
                <a:schemeClr val="lt1"/>
              </a:solidFill>
              <a:latin typeface="Arial"/>
              <a:ea typeface="Arial"/>
              <a:cs typeface="Arial"/>
              <a:sym typeface="Arial"/>
            </a:endParaRPr>
          </a:p>
        </p:txBody>
      </p:sp>
      <p:sp>
        <p:nvSpPr>
          <p:cNvPr id="1408" name="Google Shape;1408;p35"/>
          <p:cNvSpPr/>
          <p:nvPr/>
        </p:nvSpPr>
        <p:spPr>
          <a:xfrm>
            <a:off x="5031960" y="3616421"/>
            <a:ext cx="24048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D)                   Final value</a:t>
            </a:r>
            <a:endParaRPr b="0" i="0" sz="1800" u="none" cap="none" strike="noStrike">
              <a:solidFill>
                <a:schemeClr val="lt1"/>
              </a:solidFill>
              <a:latin typeface="Arial"/>
              <a:ea typeface="Arial"/>
              <a:cs typeface="Arial"/>
              <a:sym typeface="Arial"/>
            </a:endParaRPr>
          </a:p>
        </p:txBody>
      </p:sp>
      <p:sp>
        <p:nvSpPr>
          <p:cNvPr id="1409" name="Google Shape;1409;p35"/>
          <p:cNvSpPr/>
          <p:nvPr/>
        </p:nvSpPr>
        <p:spPr>
          <a:xfrm>
            <a:off x="1727200" y="1067504"/>
            <a:ext cx="565331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600" u="none" cap="none" strike="noStrike">
                <a:solidFill>
                  <a:schemeClr val="lt1"/>
                </a:solidFill>
                <a:latin typeface="Arial"/>
                <a:ea typeface="Arial"/>
                <a:cs typeface="Arial"/>
                <a:sym typeface="Arial"/>
              </a:rPr>
              <a:t>Using Q-learning with value iteration, the new Q-value calculated at a given timestep is equal to the weighted sum of the old value and the _______________.</a:t>
            </a:r>
            <a:endParaRPr b="0"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500"/>
                                        <p:tgtEl>
                                          <p:spTgt spid="14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413" name="Shape 1413"/>
        <p:cNvGrpSpPr/>
        <p:nvPr/>
      </p:nvGrpSpPr>
      <p:grpSpPr>
        <a:xfrm>
          <a:off x="0" y="0"/>
          <a:ext cx="0" cy="0"/>
          <a:chOff x="0" y="0"/>
          <a:chExt cx="0" cy="0"/>
        </a:xfrm>
      </p:grpSpPr>
      <p:cxnSp>
        <p:nvCxnSpPr>
          <p:cNvPr id="1414" name="Google Shape;1414;p36"/>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415" name="Google Shape;1415;p36"/>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416" name="Google Shape;1416;p36"/>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a:t>
            </a:r>
            <a:r>
              <a:rPr b="0" i="0" lang="fr-TN" sz="1400" u="none" cap="none" strike="noStrike">
                <a:solidFill>
                  <a:schemeClr val="lt1"/>
                </a:solidFill>
                <a:latin typeface="Arial"/>
                <a:ea typeface="Arial"/>
                <a:cs typeface="Arial"/>
                <a:sym typeface="Arial"/>
              </a:rPr>
              <a:t>The agent will always get low rewards.</a:t>
            </a:r>
            <a:endParaRPr b="0" i="0" sz="1500" u="none" cap="none" strike="noStrike">
              <a:solidFill>
                <a:schemeClr val="lt1"/>
              </a:solidFill>
              <a:latin typeface="Poppins Light"/>
              <a:ea typeface="Poppins Light"/>
              <a:cs typeface="Poppins Light"/>
              <a:sym typeface="Poppins Light"/>
            </a:endParaRPr>
          </a:p>
        </p:txBody>
      </p:sp>
      <p:sp>
        <p:nvSpPr>
          <p:cNvPr id="1417" name="Google Shape;1417;p36"/>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The updating process will be very slow.</a:t>
            </a:r>
            <a:endParaRPr b="0" i="0" sz="1500" u="none" cap="none" strike="noStrike">
              <a:solidFill>
                <a:schemeClr val="lt1"/>
              </a:solidFill>
              <a:latin typeface="Poppins Light"/>
              <a:ea typeface="Poppins Light"/>
              <a:cs typeface="Poppins Light"/>
              <a:sym typeface="Poppins Light"/>
            </a:endParaRPr>
          </a:p>
        </p:txBody>
      </p:sp>
      <p:sp>
        <p:nvSpPr>
          <p:cNvPr id="1418" name="Google Shape;1418;p36"/>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 </a:t>
            </a:r>
            <a:r>
              <a:rPr b="0" i="0" lang="fr-TN" sz="1400" u="none" cap="none" strike="noStrike">
                <a:solidFill>
                  <a:schemeClr val="lt1"/>
                </a:solidFill>
                <a:latin typeface="Arial"/>
                <a:ea typeface="Arial"/>
                <a:cs typeface="Arial"/>
                <a:sym typeface="Arial"/>
              </a:rPr>
              <a:t>The new Q-value will always be the same.</a:t>
            </a:r>
            <a:endParaRPr b="0" i="0" sz="1500" u="none" cap="none" strike="noStrike">
              <a:solidFill>
                <a:schemeClr val="lt1"/>
              </a:solidFill>
              <a:latin typeface="Poppins Light"/>
              <a:ea typeface="Poppins Light"/>
              <a:cs typeface="Poppins Light"/>
              <a:sym typeface="Poppins Light"/>
            </a:endParaRPr>
          </a:p>
        </p:txBody>
      </p:sp>
      <p:sp>
        <p:nvSpPr>
          <p:cNvPr id="1419" name="Google Shape;1419;p36"/>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100" u="none" cap="none" strike="noStrike">
                <a:solidFill>
                  <a:schemeClr val="lt1"/>
                </a:solidFill>
                <a:latin typeface="Poppins Light"/>
                <a:ea typeface="Poppins Light"/>
                <a:cs typeface="Poppins Light"/>
                <a:sym typeface="Poppins Light"/>
              </a:rPr>
              <a:t>A) </a:t>
            </a:r>
            <a:r>
              <a:rPr b="0" i="0" lang="fr-TN" sz="1100" u="none" cap="none" strike="noStrike">
                <a:solidFill>
                  <a:schemeClr val="lt1"/>
                </a:solidFill>
                <a:latin typeface="Arial"/>
                <a:ea typeface="Arial"/>
                <a:cs typeface="Arial"/>
                <a:sym typeface="Arial"/>
              </a:rPr>
              <a:t>The agent won't consider previous experiences in calculating the Q-value for a given state-action pair.</a:t>
            </a:r>
            <a:endParaRPr b="0" i="0" sz="1100" u="none" cap="none" strike="noStrike">
              <a:solidFill>
                <a:schemeClr val="lt1"/>
              </a:solidFill>
              <a:latin typeface="Poppins Light"/>
              <a:ea typeface="Poppins Light"/>
              <a:cs typeface="Poppins Light"/>
              <a:sym typeface="Poppins Light"/>
            </a:endParaRPr>
          </a:p>
        </p:txBody>
      </p:sp>
      <p:grpSp>
        <p:nvGrpSpPr>
          <p:cNvPr id="1420" name="Google Shape;1420;p36"/>
          <p:cNvGrpSpPr/>
          <p:nvPr/>
        </p:nvGrpSpPr>
        <p:grpSpPr>
          <a:xfrm>
            <a:off x="-111" y="861097"/>
            <a:ext cx="9144223" cy="1129657"/>
            <a:chOff x="-148" y="1148129"/>
            <a:chExt cx="12192297" cy="1506209"/>
          </a:xfrm>
        </p:grpSpPr>
        <p:cxnSp>
          <p:nvCxnSpPr>
            <p:cNvPr id="1421" name="Google Shape;1421;p36"/>
            <p:cNvCxnSpPr>
              <a:endCxn id="1422"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423" name="Google Shape;1423;p36"/>
            <p:cNvCxnSpPr>
              <a:stCxn id="1422"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422" name="Google Shape;1422;p36"/>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800" u="none" cap="none" strike="noStrike">
                <a:solidFill>
                  <a:schemeClr val="lt1"/>
                </a:solidFill>
                <a:latin typeface="Poppins SemiBold"/>
                <a:ea typeface="Poppins SemiBold"/>
                <a:cs typeface="Poppins SemiBold"/>
                <a:sym typeface="Poppins SemiBold"/>
              </a:endParaRPr>
            </a:p>
          </p:txBody>
        </p:sp>
      </p:grpSp>
      <p:sp>
        <p:nvSpPr>
          <p:cNvPr id="1424" name="Google Shape;1424;p36">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425" name="Google Shape;1425;p36"/>
          <p:cNvGrpSpPr/>
          <p:nvPr/>
        </p:nvGrpSpPr>
        <p:grpSpPr>
          <a:xfrm>
            <a:off x="592408" y="1085144"/>
            <a:ext cx="681561" cy="681561"/>
            <a:chOff x="3091078" y="1871878"/>
            <a:chExt cx="990804" cy="990804"/>
          </a:xfrm>
        </p:grpSpPr>
        <p:sp>
          <p:nvSpPr>
            <p:cNvPr id="1426" name="Google Shape;1426;p36"/>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27" name="Google Shape;1427;p36"/>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428" name="Google Shape;1428;p36"/>
          <p:cNvSpPr/>
          <p:nvPr/>
        </p:nvSpPr>
        <p:spPr>
          <a:xfrm>
            <a:off x="2170858" y="1241258"/>
            <a:ext cx="5041765"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fr-TN" sz="1800" u="none" cap="none" strike="noStrike">
                <a:solidFill>
                  <a:schemeClr val="lt1"/>
                </a:solidFill>
                <a:latin typeface="Arial"/>
                <a:ea typeface="Arial"/>
                <a:cs typeface="Arial"/>
                <a:sym typeface="Arial"/>
              </a:rPr>
              <a:t>By setting the learning rate to </a:t>
            </a:r>
            <a:r>
              <a:rPr b="0" i="0" lang="fr-TN" sz="1200" u="none" cap="none" strike="noStrike">
                <a:solidFill>
                  <a:schemeClr val="lt1"/>
                </a:solidFill>
                <a:latin typeface="Arial"/>
                <a:ea typeface="Arial"/>
                <a:cs typeface="Arial"/>
                <a:sym typeface="Arial"/>
              </a:rPr>
              <a:t>1</a:t>
            </a:r>
            <a:r>
              <a:rPr b="0" i="0" lang="fr-TN" sz="1800" u="none" cap="none" strike="noStrike">
                <a:solidFill>
                  <a:schemeClr val="lt1"/>
                </a:solidFill>
                <a:latin typeface="Arial"/>
                <a:ea typeface="Arial"/>
                <a:cs typeface="Arial"/>
                <a:sym typeface="Arial"/>
              </a:rPr>
              <a:t>, _______________.</a:t>
            </a:r>
            <a:r>
              <a:rPr b="0" i="0" lang="fr-TN" sz="900" u="none" cap="none" strike="noStrike">
                <a:solidFill>
                  <a:schemeClr val="lt1"/>
                </a:solidFill>
                <a:latin typeface="Arial"/>
                <a:ea typeface="Arial"/>
                <a:cs typeface="Arial"/>
                <a:sym typeface="Arial"/>
              </a:rPr>
              <a:t> </a:t>
            </a:r>
            <a:endParaRPr b="0" i="0" sz="2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20"/>
                                        </p:tgtEl>
                                        <p:attrNameLst>
                                          <p:attrName>style.visibility</p:attrName>
                                        </p:attrNameLst>
                                      </p:cBhvr>
                                      <p:to>
                                        <p:strVal val="visible"/>
                                      </p:to>
                                    </p:set>
                                    <p:anim calcmode="lin" valueType="num">
                                      <p:cBhvr additive="base">
                                        <p:cTn dur="1000"/>
                                        <p:tgtEl>
                                          <p:spTgt spid="14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15"/>
                                        </p:tgtEl>
                                        <p:attrNameLst>
                                          <p:attrName>style.visibility</p:attrName>
                                        </p:attrNameLst>
                                      </p:cBhvr>
                                      <p:to>
                                        <p:strVal val="visible"/>
                                      </p:to>
                                    </p:set>
                                    <p:anim calcmode="lin" valueType="num">
                                      <p:cBhvr additive="base">
                                        <p:cTn dur="1000"/>
                                        <p:tgtEl>
                                          <p:spTgt spid="14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418"/>
                                        </p:tgtEl>
                                        <p:attrNameLst>
                                          <p:attrName>style.visibility</p:attrName>
                                        </p:attrNameLst>
                                      </p:cBhvr>
                                      <p:to>
                                        <p:strVal val="visible"/>
                                      </p:to>
                                    </p:set>
                                    <p:anim calcmode="lin" valueType="num">
                                      <p:cBhvr additive="base">
                                        <p:cTn dur="1000"/>
                                        <p:tgtEl>
                                          <p:spTgt spid="14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417"/>
                                        </p:tgtEl>
                                        <p:attrNameLst>
                                          <p:attrName>style.visibility</p:attrName>
                                        </p:attrNameLst>
                                      </p:cBhvr>
                                      <p:to>
                                        <p:strVal val="visible"/>
                                      </p:to>
                                    </p:set>
                                    <p:anim calcmode="lin" valueType="num">
                                      <p:cBhvr additive="base">
                                        <p:cTn dur="1000"/>
                                        <p:tgtEl>
                                          <p:spTgt spid="14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419"/>
                                        </p:tgtEl>
                                        <p:attrNameLst>
                                          <p:attrName>style.visibility</p:attrName>
                                        </p:attrNameLst>
                                      </p:cBhvr>
                                      <p:to>
                                        <p:strVal val="visible"/>
                                      </p:to>
                                    </p:set>
                                    <p:anim calcmode="lin" valueType="num">
                                      <p:cBhvr additive="base">
                                        <p:cTn dur="1000"/>
                                        <p:tgtEl>
                                          <p:spTgt spid="14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416"/>
                                        </p:tgtEl>
                                        <p:attrNameLst>
                                          <p:attrName>style.visibility</p:attrName>
                                        </p:attrNameLst>
                                      </p:cBhvr>
                                      <p:to>
                                        <p:strVal val="visible"/>
                                      </p:to>
                                    </p:set>
                                    <p:anim calcmode="lin" valueType="num">
                                      <p:cBhvr additive="base">
                                        <p:cTn dur="1000"/>
                                        <p:tgtEl>
                                          <p:spTgt spid="141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424"/>
                                        </p:tgtEl>
                                        <p:attrNameLst>
                                          <p:attrName>style.visibility</p:attrName>
                                        </p:attrNameLst>
                                      </p:cBhvr>
                                      <p:to>
                                        <p:strVal val="visible"/>
                                      </p:to>
                                    </p:set>
                                    <p:anim calcmode="lin" valueType="num">
                                      <p:cBhvr additive="base">
                                        <p:cTn dur="500"/>
                                        <p:tgtEl>
                                          <p:spTgt spid="14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432" name="Shape 1432"/>
        <p:cNvGrpSpPr/>
        <p:nvPr/>
      </p:nvGrpSpPr>
      <p:grpSpPr>
        <a:xfrm>
          <a:off x="0" y="0"/>
          <a:ext cx="0" cy="0"/>
          <a:chOff x="0" y="0"/>
          <a:chExt cx="0" cy="0"/>
        </a:xfrm>
      </p:grpSpPr>
      <p:cxnSp>
        <p:nvCxnSpPr>
          <p:cNvPr id="1433" name="Google Shape;1433;p37"/>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434" name="Google Shape;1434;p37"/>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435" name="Google Shape;1435;p37"/>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D)</a:t>
            </a:r>
            <a:endParaRPr b="0" i="0" sz="1500" u="none" cap="none" strike="noStrike">
              <a:solidFill>
                <a:schemeClr val="lt1"/>
              </a:solidFill>
              <a:latin typeface="Poppins Light"/>
              <a:ea typeface="Poppins Light"/>
              <a:cs typeface="Poppins Light"/>
              <a:sym typeface="Poppins Light"/>
            </a:endParaRPr>
          </a:p>
        </p:txBody>
      </p:sp>
      <p:sp>
        <p:nvSpPr>
          <p:cNvPr id="1436" name="Google Shape;1436;p37"/>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a:t>
            </a:r>
            <a:endParaRPr b="0" i="0" sz="1500" u="none" cap="none" strike="noStrike">
              <a:solidFill>
                <a:schemeClr val="lt1"/>
              </a:solidFill>
              <a:latin typeface="Poppins Light"/>
              <a:ea typeface="Poppins Light"/>
              <a:cs typeface="Poppins Light"/>
              <a:sym typeface="Poppins Light"/>
            </a:endParaRPr>
          </a:p>
        </p:txBody>
      </p:sp>
      <p:sp>
        <p:nvSpPr>
          <p:cNvPr id="1437" name="Google Shape;1437;p37"/>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B)</a:t>
            </a:r>
            <a:endParaRPr b="0" i="0" sz="1500" u="none" cap="none" strike="noStrike">
              <a:solidFill>
                <a:schemeClr val="lt1"/>
              </a:solidFill>
              <a:latin typeface="Poppins Light"/>
              <a:ea typeface="Poppins Light"/>
              <a:cs typeface="Poppins Light"/>
              <a:sym typeface="Poppins Light"/>
            </a:endParaRPr>
          </a:p>
        </p:txBody>
      </p:sp>
      <p:sp>
        <p:nvSpPr>
          <p:cNvPr id="1438" name="Google Shape;1438;p37"/>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endParaRPr b="0" i="0" sz="1500" u="none" cap="none" strike="noStrike">
              <a:solidFill>
                <a:schemeClr val="lt1"/>
              </a:solidFill>
              <a:latin typeface="Poppins Light"/>
              <a:ea typeface="Poppins Light"/>
              <a:cs typeface="Poppins Light"/>
              <a:sym typeface="Poppins Light"/>
            </a:endParaRPr>
          </a:p>
        </p:txBody>
      </p:sp>
      <p:grpSp>
        <p:nvGrpSpPr>
          <p:cNvPr id="1439" name="Google Shape;1439;p37"/>
          <p:cNvGrpSpPr/>
          <p:nvPr/>
        </p:nvGrpSpPr>
        <p:grpSpPr>
          <a:xfrm>
            <a:off x="-111" y="861097"/>
            <a:ext cx="9144223" cy="1129657"/>
            <a:chOff x="-148" y="1148129"/>
            <a:chExt cx="12192297" cy="1506209"/>
          </a:xfrm>
        </p:grpSpPr>
        <p:cxnSp>
          <p:nvCxnSpPr>
            <p:cNvPr id="1440" name="Google Shape;1440;p37"/>
            <p:cNvCxnSpPr>
              <a:endCxn id="1441"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442" name="Google Shape;1442;p37"/>
            <p:cNvCxnSpPr>
              <a:stCxn id="1441"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441" name="Google Shape;1441;p37"/>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1443" name="Google Shape;1443;p37"/>
          <p:cNvGrpSpPr/>
          <p:nvPr/>
        </p:nvGrpSpPr>
        <p:grpSpPr>
          <a:xfrm>
            <a:off x="592408" y="1085144"/>
            <a:ext cx="681561" cy="681561"/>
            <a:chOff x="3091078" y="1871878"/>
            <a:chExt cx="990804" cy="990804"/>
          </a:xfrm>
        </p:grpSpPr>
        <p:sp>
          <p:nvSpPr>
            <p:cNvPr id="1444" name="Google Shape;1444;p37"/>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45" name="Google Shape;1445;p37"/>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1446" name="Google Shape;1446;p37"/>
          <p:cNvPicPr preferRelativeResize="0"/>
          <p:nvPr/>
        </p:nvPicPr>
        <p:blipFill rotWithShape="1">
          <a:blip r:embed="rId3">
            <a:alphaModFix/>
          </a:blip>
          <a:srcRect b="0" l="0" r="0" t="0"/>
          <a:stretch/>
        </p:blipFill>
        <p:spPr>
          <a:xfrm>
            <a:off x="1126969" y="4118587"/>
            <a:ext cx="6210278" cy="3480485"/>
          </a:xfrm>
          <a:prstGeom prst="rect">
            <a:avLst/>
          </a:prstGeom>
          <a:noFill/>
          <a:ln>
            <a:noFill/>
          </a:ln>
        </p:spPr>
      </p:pic>
      <p:sp>
        <p:nvSpPr>
          <p:cNvPr id="1447" name="Google Shape;1447;p37"/>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
        <p:nvSpPr>
          <p:cNvPr id="1448" name="Google Shape;1448;p37"/>
          <p:cNvSpPr/>
          <p:nvPr/>
        </p:nvSpPr>
        <p:spPr>
          <a:xfrm>
            <a:off x="5515430" y="2680477"/>
            <a:ext cx="2380342" cy="430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100"/>
              <a:buFont typeface="Arial"/>
              <a:buNone/>
            </a:pPr>
            <a:r>
              <a:rPr b="0" i="0" lang="fr-TN" sz="1100" u="none" cap="none" strike="noStrike">
                <a:solidFill>
                  <a:schemeClr val="lt1"/>
                </a:solidFill>
                <a:latin typeface="Arial"/>
                <a:ea typeface="Arial"/>
                <a:cs typeface="Arial"/>
                <a:sym typeface="Arial"/>
              </a:rPr>
              <a:t>E</a:t>
            </a:r>
            <a:r>
              <a:rPr b="0" i="0" lang="fr-TN" sz="1100" u="none" cap="none" strike="noStrike">
                <a:solidFill>
                  <a:schemeClr val="lt1"/>
                </a:solidFill>
                <a:latin typeface="Arial"/>
                <a:ea typeface="Arial"/>
                <a:cs typeface="Arial"/>
                <a:sym typeface="Arial"/>
              </a:rPr>
              <a:t>xplore the environment with an exploration rate of 1</a:t>
            </a:r>
            <a:r>
              <a:rPr b="0" i="0" lang="fr-TN" sz="500" u="none" cap="none" strike="noStrike">
                <a:solidFill>
                  <a:schemeClr val="lt1"/>
                </a:solidFill>
                <a:latin typeface="Arial"/>
                <a:ea typeface="Arial"/>
                <a:cs typeface="Arial"/>
                <a:sym typeface="Arial"/>
              </a:rPr>
              <a:t> </a:t>
            </a:r>
            <a:endParaRPr b="0" i="0" sz="1600" u="none" cap="none" strike="noStrike">
              <a:solidFill>
                <a:schemeClr val="lt1"/>
              </a:solidFill>
              <a:latin typeface="Arial"/>
              <a:ea typeface="Arial"/>
              <a:cs typeface="Arial"/>
              <a:sym typeface="Arial"/>
            </a:endParaRPr>
          </a:p>
        </p:txBody>
      </p:sp>
      <p:sp>
        <p:nvSpPr>
          <p:cNvPr id="1449" name="Google Shape;1449;p37"/>
          <p:cNvSpPr/>
          <p:nvPr/>
        </p:nvSpPr>
        <p:spPr>
          <a:xfrm>
            <a:off x="1799772" y="2641129"/>
            <a:ext cx="2177142"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0" i="0" lang="fr-TN" sz="1200" u="none" cap="none" strike="noStrike">
                <a:solidFill>
                  <a:schemeClr val="lt1"/>
                </a:solidFill>
                <a:latin typeface="Arial"/>
                <a:ea typeface="Arial"/>
                <a:cs typeface="Arial"/>
                <a:sym typeface="Arial"/>
              </a:rPr>
              <a:t>exploit the the environment with an exploration rate of 1</a:t>
            </a:r>
            <a:r>
              <a:rPr b="0" i="0" lang="fr-TN" sz="6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450" name="Google Shape;1450;p37"/>
          <p:cNvSpPr/>
          <p:nvPr/>
        </p:nvSpPr>
        <p:spPr>
          <a:xfrm>
            <a:off x="1799772" y="3550139"/>
            <a:ext cx="2322285"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0" i="0" lang="fr-TN" sz="1200" u="none" cap="none" strike="noStrike">
                <a:solidFill>
                  <a:schemeClr val="lt1"/>
                </a:solidFill>
                <a:latin typeface="Arial"/>
                <a:ea typeface="Arial"/>
                <a:cs typeface="Arial"/>
                <a:sym typeface="Arial"/>
              </a:rPr>
              <a:t>explore the environment with an exploration rate of 0.5</a:t>
            </a:r>
            <a:r>
              <a:rPr b="0" i="0" lang="fr-TN" sz="6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451" name="Google Shape;1451;p37"/>
          <p:cNvSpPr/>
          <p:nvPr/>
        </p:nvSpPr>
        <p:spPr>
          <a:xfrm>
            <a:off x="5515430" y="3584590"/>
            <a:ext cx="2553643"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0" i="0" lang="fr-TN" sz="1200" u="none" cap="none" strike="noStrike">
                <a:solidFill>
                  <a:schemeClr val="lt1"/>
                </a:solidFill>
                <a:latin typeface="Arial"/>
                <a:ea typeface="Arial"/>
                <a:cs typeface="Arial"/>
                <a:sym typeface="Arial"/>
              </a:rPr>
              <a:t>explore and exploit the environment with an exploration rate of 0.5</a:t>
            </a:r>
            <a:r>
              <a:rPr b="0" i="0" lang="fr-TN" sz="6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452" name="Google Shape;1452;p37"/>
          <p:cNvSpPr/>
          <p:nvPr/>
        </p:nvSpPr>
        <p:spPr>
          <a:xfrm>
            <a:off x="1182914" y="1224060"/>
            <a:ext cx="6968574" cy="27699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Arial"/>
              <a:buNone/>
            </a:pPr>
            <a:r>
              <a:rPr b="0" i="0" lang="fr-TN" sz="1200" u="none" cap="none" strike="noStrike">
                <a:solidFill>
                  <a:schemeClr val="lt1"/>
                </a:solidFill>
                <a:latin typeface="Arial"/>
                <a:ea typeface="Arial"/>
                <a:cs typeface="Arial"/>
                <a:sym typeface="Arial"/>
              </a:rPr>
              <a:t>When all the actions in the Q-table have a Q-value of </a:t>
            </a:r>
            <a:r>
              <a:rPr b="0" i="0" lang="fr-TN" sz="1000" u="none" cap="none" strike="noStrike">
                <a:solidFill>
                  <a:schemeClr val="lt1"/>
                </a:solidFill>
                <a:latin typeface="Arial"/>
                <a:ea typeface="Arial"/>
                <a:cs typeface="Arial"/>
                <a:sym typeface="Arial"/>
              </a:rPr>
              <a:t>0</a:t>
            </a:r>
            <a:r>
              <a:rPr b="0" i="0" lang="fr-TN" sz="1200" u="none" cap="none" strike="noStrike">
                <a:solidFill>
                  <a:schemeClr val="lt1"/>
                </a:solidFill>
                <a:latin typeface="Arial"/>
                <a:ea typeface="Arial"/>
                <a:cs typeface="Arial"/>
                <a:sym typeface="Arial"/>
              </a:rPr>
              <a:t> in the first episode, the agent will _______________.</a:t>
            </a:r>
            <a:r>
              <a:rPr b="0" i="0" lang="fr-TN" sz="6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33"/>
                                        </p:tgtEl>
                                        <p:attrNameLst>
                                          <p:attrName>style.visibility</p:attrName>
                                        </p:attrNameLst>
                                      </p:cBhvr>
                                      <p:to>
                                        <p:strVal val="visible"/>
                                      </p:to>
                                    </p:set>
                                    <p:anim calcmode="lin" valueType="num">
                                      <p:cBhvr additive="base">
                                        <p:cTn dur="1000"/>
                                        <p:tgtEl>
                                          <p:spTgt spid="143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1447"/>
                                        </p:tgtEl>
                                        <p:attrNameLst>
                                          <p:attrName>style.visibility</p:attrName>
                                        </p:attrNameLst>
                                      </p:cBhvr>
                                      <p:to>
                                        <p:strVal val="visible"/>
                                      </p:to>
                                    </p:set>
                                    <p:anim calcmode="lin" valueType="num">
                                      <p:cBhvr additive="base">
                                        <p:cTn dur="500"/>
                                        <p:tgtEl>
                                          <p:spTgt spid="14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38"/>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000"/>
              <a:t>OpenAI Gym and Python for Q-learning - Reinforcement Learning Code Project</a:t>
            </a:r>
            <a:endParaRPr/>
          </a:p>
        </p:txBody>
      </p:sp>
      <p:pic>
        <p:nvPicPr>
          <p:cNvPr descr="https://lh7-rt.googleusercontent.com/docsz/AD_4nXeGtGrQ32k2pjHJ74FZ2qUhJeb_HL8V90rn-SkNuJI3YxsZXUTRuz3GwTcoQXMPL7S9qozbIX2qJKDXIVk1kkEUhUyJ1BYQnbjIUdQKjVlBhItTYHrW_vJPfvtKEcRsdbHgx25j?key=r1WC1YyLpkVMWVwQ0gUhoylc" id="1458" name="Google Shape;1458;p38"/>
          <p:cNvPicPr preferRelativeResize="0"/>
          <p:nvPr/>
        </p:nvPicPr>
        <p:blipFill rotWithShape="1">
          <a:blip r:embed="rId3">
            <a:alphaModFix/>
          </a:blip>
          <a:srcRect b="0" l="0" r="0" t="0"/>
          <a:stretch/>
        </p:blipFill>
        <p:spPr>
          <a:xfrm>
            <a:off x="6122170" y="2518064"/>
            <a:ext cx="1920394" cy="2076450"/>
          </a:xfrm>
          <a:prstGeom prst="rect">
            <a:avLst/>
          </a:prstGeom>
          <a:noFill/>
          <a:ln>
            <a:noFill/>
          </a:ln>
        </p:spPr>
      </p:pic>
      <p:sp>
        <p:nvSpPr>
          <p:cNvPr id="1459" name="Google Shape;1459;p38"/>
          <p:cNvSpPr/>
          <p:nvPr/>
        </p:nvSpPr>
        <p:spPr>
          <a:xfrm>
            <a:off x="210456" y="1585064"/>
            <a:ext cx="7672500" cy="22552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fr-TN" sz="1100" u="none" cap="none" strike="noStrike">
                <a:solidFill>
                  <a:srgbClr val="404040"/>
                </a:solidFill>
                <a:latin typeface="Roboto"/>
                <a:ea typeface="Roboto"/>
                <a:cs typeface="Roboto"/>
                <a:sym typeface="Roboto"/>
              </a:rPr>
              <a:t>FrozenLake Environment</a:t>
            </a:r>
            <a:endParaRPr b="1" i="0" sz="5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0" i="0" lang="fr-TN" sz="1050" u="none" cap="none" strike="noStrike">
                <a:solidFill>
                  <a:srgbClr val="404040"/>
                </a:solidFill>
                <a:latin typeface="Roboto"/>
                <a:ea typeface="Roboto"/>
                <a:cs typeface="Roboto"/>
                <a:sym typeface="Roboto"/>
              </a:rPr>
              <a:t>The </a:t>
            </a:r>
            <a:r>
              <a:rPr b="0" i="0" lang="fr-TN" sz="800" u="none" cap="none" strike="noStrike">
                <a:solidFill>
                  <a:srgbClr val="404040"/>
                </a:solidFill>
                <a:latin typeface="Roboto Mono"/>
                <a:ea typeface="Roboto Mono"/>
                <a:cs typeface="Roboto Mono"/>
                <a:sym typeface="Roboto Mono"/>
              </a:rPr>
              <a:t>FrozenLake</a:t>
            </a:r>
            <a:r>
              <a:rPr b="0" i="0" lang="fr-TN" sz="1050" u="none" cap="none" strike="noStrike">
                <a:solidFill>
                  <a:srgbClr val="404040"/>
                </a:solidFill>
                <a:latin typeface="Roboto"/>
                <a:ea typeface="Roboto"/>
                <a:cs typeface="Roboto"/>
                <a:sym typeface="Roboto"/>
              </a:rPr>
              <a:t> environment is a grid-world game where the agent must navigate from the start (S) to the goal (G) without falling into holes (H). The surface is slippery, so the agent doesn't always move in the intended direction.</a:t>
            </a:r>
            <a:endParaRPr b="0" i="0" sz="400" u="none" cap="none" strike="noStrike">
              <a:solidFill>
                <a:schemeClr val="dk1"/>
              </a:solidFill>
              <a:latin typeface="Arial"/>
              <a:ea typeface="Arial"/>
              <a:cs typeface="Arial"/>
              <a:sym typeface="Arial"/>
            </a:endParaRPr>
          </a:p>
          <a:p>
            <a:pPr indent="-66675" lvl="0" marL="0" marR="0" rtl="0" algn="l">
              <a:lnSpc>
                <a:spcPct val="150000"/>
              </a:lnSpc>
              <a:spcBef>
                <a:spcPts val="0"/>
              </a:spcBef>
              <a:spcAft>
                <a:spcPts val="0"/>
              </a:spcAft>
              <a:buClr>
                <a:srgbClr val="404040"/>
              </a:buClr>
              <a:buSzPts val="1050"/>
              <a:buFont typeface="Arial"/>
              <a:buChar char="•"/>
            </a:pPr>
            <a:r>
              <a:rPr b="1" i="0" lang="fr-TN" sz="1050" u="none" cap="none" strike="noStrike">
                <a:solidFill>
                  <a:srgbClr val="404040"/>
                </a:solidFill>
                <a:latin typeface="Roboto"/>
                <a:ea typeface="Roboto"/>
                <a:cs typeface="Roboto"/>
                <a:sym typeface="Roboto"/>
              </a:rPr>
              <a:t>States</a:t>
            </a:r>
            <a:r>
              <a:rPr b="0" i="0" lang="fr-TN" sz="1050" u="none" cap="none" strike="noStrike">
                <a:solidFill>
                  <a:srgbClr val="404040"/>
                </a:solidFill>
                <a:latin typeface="Roboto"/>
                <a:ea typeface="Roboto"/>
                <a:cs typeface="Roboto"/>
                <a:sym typeface="Roboto"/>
              </a:rPr>
              <a:t>: Each cell in the grid is a state.</a:t>
            </a:r>
            <a:endParaRPr/>
          </a:p>
          <a:p>
            <a:pPr indent="-66675" lvl="0" marL="0" marR="0" rtl="0" algn="l">
              <a:lnSpc>
                <a:spcPct val="150000"/>
              </a:lnSpc>
              <a:spcBef>
                <a:spcPts val="0"/>
              </a:spcBef>
              <a:spcAft>
                <a:spcPts val="0"/>
              </a:spcAft>
              <a:buClr>
                <a:srgbClr val="404040"/>
              </a:buClr>
              <a:buSzPts val="1050"/>
              <a:buFont typeface="Arial"/>
              <a:buChar char="•"/>
            </a:pPr>
            <a:r>
              <a:rPr b="1" i="0" lang="fr-TN" sz="1050" u="none" cap="none" strike="noStrike">
                <a:solidFill>
                  <a:srgbClr val="404040"/>
                </a:solidFill>
                <a:latin typeface="Roboto"/>
                <a:ea typeface="Roboto"/>
                <a:cs typeface="Roboto"/>
                <a:sym typeface="Roboto"/>
              </a:rPr>
              <a:t>Actions</a:t>
            </a:r>
            <a:r>
              <a:rPr b="0" i="0" lang="fr-TN" sz="1050" u="none" cap="none" strike="noStrike">
                <a:solidFill>
                  <a:srgbClr val="404040"/>
                </a:solidFill>
                <a:latin typeface="Roboto"/>
                <a:ea typeface="Roboto"/>
                <a:cs typeface="Roboto"/>
                <a:sym typeface="Roboto"/>
              </a:rPr>
              <a:t>: The agent can move in 4 directions: Left (0), Down (1), Right (2), Up (3).</a:t>
            </a:r>
            <a:endParaRPr/>
          </a:p>
          <a:p>
            <a:pPr indent="-66675" lvl="0" marL="0" marR="0" rtl="0" algn="l">
              <a:lnSpc>
                <a:spcPct val="150000"/>
              </a:lnSpc>
              <a:spcBef>
                <a:spcPts val="0"/>
              </a:spcBef>
              <a:spcAft>
                <a:spcPts val="0"/>
              </a:spcAft>
              <a:buClr>
                <a:srgbClr val="404040"/>
              </a:buClr>
              <a:buSzPts val="1050"/>
              <a:buFont typeface="Arial"/>
              <a:buChar char="•"/>
            </a:pPr>
            <a:r>
              <a:rPr b="1" i="0" lang="fr-TN" sz="1050" u="none" cap="none" strike="noStrike">
                <a:solidFill>
                  <a:srgbClr val="404040"/>
                </a:solidFill>
                <a:latin typeface="Roboto"/>
                <a:ea typeface="Roboto"/>
                <a:cs typeface="Roboto"/>
                <a:sym typeface="Roboto"/>
              </a:rPr>
              <a:t>Rewards</a:t>
            </a:r>
            <a:r>
              <a:rPr b="0" i="0" lang="fr-TN" sz="1050" u="none" cap="none" strike="noStrike">
                <a:solidFill>
                  <a:srgbClr val="404040"/>
                </a:solidFill>
                <a:latin typeface="Roboto"/>
                <a:ea typeface="Roboto"/>
                <a:cs typeface="Roboto"/>
                <a:sym typeface="Roboto"/>
              </a:rPr>
              <a:t>:</a:t>
            </a:r>
            <a:endParaRPr b="0" i="0" sz="400" u="none" cap="none" strike="noStrike">
              <a:solidFill>
                <a:schemeClr val="dk1"/>
              </a:solidFill>
              <a:latin typeface="Arial"/>
              <a:ea typeface="Arial"/>
              <a:cs typeface="Arial"/>
              <a:sym typeface="Arial"/>
            </a:endParaRPr>
          </a:p>
          <a:p>
            <a:pPr indent="-66675" lvl="1" marL="457200" marR="0" rtl="0" algn="l">
              <a:lnSpc>
                <a:spcPct val="150000"/>
              </a:lnSpc>
              <a:spcBef>
                <a:spcPts val="0"/>
              </a:spcBef>
              <a:spcAft>
                <a:spcPts val="0"/>
              </a:spcAft>
              <a:buClr>
                <a:srgbClr val="404040"/>
              </a:buClr>
              <a:buSzPts val="1050"/>
              <a:buFont typeface="Arial"/>
              <a:buChar char="•"/>
            </a:pPr>
            <a:r>
              <a:rPr b="0" i="0" lang="fr-TN" sz="1050" u="none" cap="none" strike="noStrike">
                <a:solidFill>
                  <a:srgbClr val="404040"/>
                </a:solidFill>
                <a:latin typeface="Roboto"/>
                <a:ea typeface="Roboto"/>
                <a:cs typeface="Roboto"/>
                <a:sym typeface="Roboto"/>
              </a:rPr>
              <a:t>Reaching the goal: +1</a:t>
            </a:r>
            <a:endParaRPr/>
          </a:p>
          <a:p>
            <a:pPr indent="-66675" lvl="1" marL="457200" marR="0" rtl="0" algn="l">
              <a:lnSpc>
                <a:spcPct val="150000"/>
              </a:lnSpc>
              <a:spcBef>
                <a:spcPts val="0"/>
              </a:spcBef>
              <a:spcAft>
                <a:spcPts val="0"/>
              </a:spcAft>
              <a:buClr>
                <a:srgbClr val="404040"/>
              </a:buClr>
              <a:buSzPts val="1050"/>
              <a:buFont typeface="Arial"/>
              <a:buChar char="•"/>
            </a:pPr>
            <a:r>
              <a:rPr b="0" i="0" lang="fr-TN" sz="1050" u="none" cap="none" strike="noStrike">
                <a:solidFill>
                  <a:srgbClr val="404040"/>
                </a:solidFill>
                <a:latin typeface="Roboto"/>
                <a:ea typeface="Roboto"/>
                <a:cs typeface="Roboto"/>
                <a:sym typeface="Roboto"/>
              </a:rPr>
              <a:t>Falling into a hole: 0</a:t>
            </a:r>
            <a:endParaRPr/>
          </a:p>
          <a:p>
            <a:pPr indent="-66675" lvl="1" marL="457200" marR="0" rtl="0" algn="l">
              <a:lnSpc>
                <a:spcPct val="150000"/>
              </a:lnSpc>
              <a:spcBef>
                <a:spcPts val="0"/>
              </a:spcBef>
              <a:spcAft>
                <a:spcPts val="0"/>
              </a:spcAft>
              <a:buClr>
                <a:srgbClr val="404040"/>
              </a:buClr>
              <a:buSzPts val="1050"/>
              <a:buFont typeface="Arial"/>
              <a:buChar char="•"/>
            </a:pPr>
            <a:r>
              <a:rPr b="0" i="0" lang="fr-TN" sz="1050" u="none" cap="none" strike="noStrike">
                <a:solidFill>
                  <a:srgbClr val="404040"/>
                </a:solidFill>
                <a:latin typeface="Roboto"/>
                <a:ea typeface="Roboto"/>
                <a:cs typeface="Roboto"/>
                <a:sym typeface="Roboto"/>
              </a:rPr>
              <a:t>Otherwise: 0</a:t>
            </a:r>
            <a:endParaRPr b="0" i="0" sz="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9"/>
                                        </p:tgtEl>
                                        <p:attrNameLst>
                                          <p:attrName>style.visibility</p:attrName>
                                        </p:attrNameLst>
                                      </p:cBhvr>
                                      <p:to>
                                        <p:strVal val="visible"/>
                                      </p:to>
                                    </p:set>
                                    <p:anim calcmode="lin" valueType="num">
                                      <p:cBhvr additive="base">
                                        <p:cTn dur="500"/>
                                        <p:tgtEl>
                                          <p:spTgt spid="14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58"/>
                                        </p:tgtEl>
                                        <p:attrNameLst>
                                          <p:attrName>style.visibility</p:attrName>
                                        </p:attrNameLst>
                                      </p:cBhvr>
                                      <p:to>
                                        <p:strVal val="visible"/>
                                      </p:to>
                                    </p:set>
                                    <p:anim calcmode="lin" valueType="num">
                                      <p:cBhvr additive="base">
                                        <p:cTn dur="500"/>
                                        <p:tgtEl>
                                          <p:spTgt spid="14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39"/>
          <p:cNvSpPr/>
          <p:nvPr/>
        </p:nvSpPr>
        <p:spPr>
          <a:xfrm>
            <a:off x="2637739" y="451176"/>
            <a:ext cx="39821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2000" u="none" cap="none" strike="noStrike">
                <a:solidFill>
                  <a:srgbClr val="002060"/>
                </a:solidFill>
                <a:latin typeface="Overpass Black"/>
                <a:ea typeface="Overpass Black"/>
                <a:cs typeface="Overpass Black"/>
                <a:sym typeface="Overpass Black"/>
              </a:rPr>
              <a:t>Why Reinforcement Learning ?</a:t>
            </a:r>
            <a:endParaRPr/>
          </a:p>
        </p:txBody>
      </p:sp>
      <p:pic>
        <p:nvPicPr>
          <p:cNvPr descr="https://lh7-rt.googleusercontent.com/docsz/AD_4nXeGtGrQ32k2pjHJ74FZ2qUhJeb_HL8V90rn-SkNuJI3YxsZXUTRuz3GwTcoQXMPL7S9qozbIX2qJKDXIVk1kkEUhUyJ1BYQnbjIUdQKjVlBhItTYHrW_vJPfvtKEcRsdbHgx25j?key=r1WC1YyLpkVMWVwQ0gUhoylc" id="1465" name="Google Shape;1465;p39"/>
          <p:cNvPicPr preferRelativeResize="0"/>
          <p:nvPr/>
        </p:nvPicPr>
        <p:blipFill rotWithShape="1">
          <a:blip r:embed="rId3">
            <a:alphaModFix/>
          </a:blip>
          <a:srcRect b="0" l="0" r="0" t="0"/>
          <a:stretch/>
        </p:blipFill>
        <p:spPr>
          <a:xfrm>
            <a:off x="6619919" y="1664857"/>
            <a:ext cx="2169549" cy="2183906"/>
          </a:xfrm>
          <a:prstGeom prst="rect">
            <a:avLst/>
          </a:prstGeom>
          <a:noFill/>
          <a:ln>
            <a:noFill/>
          </a:ln>
        </p:spPr>
      </p:pic>
      <p:sp>
        <p:nvSpPr>
          <p:cNvPr id="1466" name="Google Shape;1466;p39"/>
          <p:cNvSpPr/>
          <p:nvPr/>
        </p:nvSpPr>
        <p:spPr>
          <a:xfrm>
            <a:off x="446528" y="1510969"/>
            <a:ext cx="1388522" cy="307777"/>
          </a:xfrm>
          <a:prstGeom prst="rect">
            <a:avLst/>
          </a:prstGeom>
          <a:noFill/>
          <a:ln cap="flat" cmpd="sng" w="9525">
            <a:solidFill>
              <a:srgbClr val="92D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02123"/>
                </a:solidFill>
                <a:latin typeface="Arial"/>
                <a:ea typeface="Arial"/>
                <a:cs typeface="Arial"/>
                <a:sym typeface="Arial"/>
              </a:rPr>
              <a:t>is_slippery=True</a:t>
            </a:r>
            <a:endParaRPr b="0" i="0" sz="1400" u="none" cap="none" strike="noStrike">
              <a:solidFill>
                <a:srgbClr val="000000"/>
              </a:solidFill>
              <a:latin typeface="Arial"/>
              <a:ea typeface="Arial"/>
              <a:cs typeface="Arial"/>
              <a:sym typeface="Arial"/>
            </a:endParaRPr>
          </a:p>
        </p:txBody>
      </p:sp>
      <p:sp>
        <p:nvSpPr>
          <p:cNvPr id="1467" name="Google Shape;1467;p39"/>
          <p:cNvSpPr/>
          <p:nvPr/>
        </p:nvSpPr>
        <p:spPr>
          <a:xfrm>
            <a:off x="217714" y="2235988"/>
            <a:ext cx="6162304" cy="23210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fr-TN" sz="1400" u="none" cap="none" strike="noStrike">
                <a:solidFill>
                  <a:srgbClr val="202123"/>
                </a:solidFill>
                <a:latin typeface="Arial"/>
                <a:ea typeface="Arial"/>
                <a:cs typeface="Arial"/>
                <a:sym typeface="Arial"/>
              </a:rPr>
              <a:t>If true the player will move in intended direction with probability of 1/3 else will move in either perpendicular direction with equal probability of 1/3 in both directions.</a:t>
            </a:r>
            <a:endParaRPr/>
          </a:p>
          <a:p>
            <a:pPr indent="0" lvl="0" marL="0" marR="0" rtl="0" algn="l">
              <a:lnSpc>
                <a:spcPct val="150000"/>
              </a:lnSpc>
              <a:spcBef>
                <a:spcPts val="0"/>
              </a:spcBef>
              <a:spcAft>
                <a:spcPts val="0"/>
              </a:spcAft>
              <a:buNone/>
            </a:pPr>
            <a:r>
              <a:rPr b="0" i="0" lang="fr-TN" sz="1400" u="none" cap="none" strike="noStrike">
                <a:solidFill>
                  <a:srgbClr val="202123"/>
                </a:solidFill>
                <a:latin typeface="Arial"/>
                <a:ea typeface="Arial"/>
                <a:cs typeface="Arial"/>
                <a:sym typeface="Arial"/>
              </a:rPr>
              <a:t>For example, if action is left and is_slippery is True, then:</a:t>
            </a:r>
            <a:endParaRPr/>
          </a:p>
          <a:p>
            <a:pPr indent="-88900" lvl="0" marL="0" marR="0" rtl="0" algn="l">
              <a:lnSpc>
                <a:spcPct val="150000"/>
              </a:lnSpc>
              <a:spcBef>
                <a:spcPts val="0"/>
              </a:spcBef>
              <a:spcAft>
                <a:spcPts val="0"/>
              </a:spcAft>
              <a:buClr>
                <a:srgbClr val="000000"/>
              </a:buClr>
              <a:buSzPts val="1400"/>
              <a:buFont typeface="Arial"/>
              <a:buChar char="•"/>
            </a:pPr>
            <a:r>
              <a:rPr b="0" i="0" lang="fr-TN" sz="1400" u="none" cap="none" strike="noStrike">
                <a:solidFill>
                  <a:srgbClr val="202123"/>
                </a:solidFill>
                <a:latin typeface="Arial"/>
                <a:ea typeface="Arial"/>
                <a:cs typeface="Arial"/>
                <a:sym typeface="Arial"/>
              </a:rPr>
              <a:t>P(move left)=1/3</a:t>
            </a:r>
            <a:endParaRPr/>
          </a:p>
          <a:p>
            <a:pPr indent="-88900" lvl="0" marL="0" marR="0" rtl="0" algn="l">
              <a:lnSpc>
                <a:spcPct val="150000"/>
              </a:lnSpc>
              <a:spcBef>
                <a:spcPts val="0"/>
              </a:spcBef>
              <a:spcAft>
                <a:spcPts val="0"/>
              </a:spcAft>
              <a:buClr>
                <a:srgbClr val="000000"/>
              </a:buClr>
              <a:buSzPts val="1400"/>
              <a:buFont typeface="Arial"/>
              <a:buChar char="•"/>
            </a:pPr>
            <a:r>
              <a:rPr b="0" i="0" lang="fr-TN" sz="1400" u="none" cap="none" strike="noStrike">
                <a:solidFill>
                  <a:srgbClr val="202123"/>
                </a:solidFill>
                <a:latin typeface="Arial"/>
                <a:ea typeface="Arial"/>
                <a:cs typeface="Arial"/>
                <a:sym typeface="Arial"/>
              </a:rPr>
              <a:t>P(move up)=1/3</a:t>
            </a:r>
            <a:endParaRPr/>
          </a:p>
          <a:p>
            <a:pPr indent="-88900" lvl="0" marL="0" marR="0" rtl="0" algn="l">
              <a:lnSpc>
                <a:spcPct val="150000"/>
              </a:lnSpc>
              <a:spcBef>
                <a:spcPts val="0"/>
              </a:spcBef>
              <a:spcAft>
                <a:spcPts val="0"/>
              </a:spcAft>
              <a:buClr>
                <a:srgbClr val="000000"/>
              </a:buClr>
              <a:buSzPts val="1400"/>
              <a:buFont typeface="Arial"/>
              <a:buChar char="•"/>
            </a:pPr>
            <a:r>
              <a:rPr b="0" i="0" lang="fr-TN" sz="1400" u="none" cap="none" strike="noStrike">
                <a:solidFill>
                  <a:srgbClr val="202123"/>
                </a:solidFill>
                <a:latin typeface="Arial"/>
                <a:ea typeface="Arial"/>
                <a:cs typeface="Arial"/>
                <a:sym typeface="Arial"/>
              </a:rPr>
              <a:t>P(move down)=1/3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6"/>
                                        </p:tgtEl>
                                        <p:attrNameLst>
                                          <p:attrName>style.visibility</p:attrName>
                                        </p:attrNameLst>
                                      </p:cBhvr>
                                      <p:to>
                                        <p:strVal val="visible"/>
                                      </p:to>
                                    </p:set>
                                    <p:anim calcmode="lin" valueType="num">
                                      <p:cBhvr additive="base">
                                        <p:cTn dur="500"/>
                                        <p:tgtEl>
                                          <p:spTgt spid="14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67"/>
                                        </p:tgtEl>
                                        <p:attrNameLst>
                                          <p:attrName>style.visibility</p:attrName>
                                        </p:attrNameLst>
                                      </p:cBhvr>
                                      <p:to>
                                        <p:strVal val="visible"/>
                                      </p:to>
                                    </p:set>
                                    <p:anim calcmode="lin" valueType="num">
                                      <p:cBhvr additive="base">
                                        <p:cTn dur="500"/>
                                        <p:tgtEl>
                                          <p:spTgt spid="14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65"/>
                                        </p:tgtEl>
                                        <p:attrNameLst>
                                          <p:attrName>style.visibility</p:attrName>
                                        </p:attrNameLst>
                                      </p:cBhvr>
                                      <p:to>
                                        <p:strVal val="visible"/>
                                      </p:to>
                                    </p:set>
                                    <p:anim calcmode="lin" valueType="num">
                                      <p:cBhvr additive="base">
                                        <p:cTn dur="500"/>
                                        <p:tgtEl>
                                          <p:spTgt spid="14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
          <p:cNvSpPr txBox="1"/>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fr-T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6" name="Google Shape;1006;p4"/>
          <p:cNvSpPr txBox="1"/>
          <p:nvPr/>
        </p:nvSpPr>
        <p:spPr>
          <a:xfrm>
            <a:off x="417374" y="892050"/>
            <a:ext cx="5618739" cy="57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fr-TN" sz="3000" u="none" cap="none" strike="noStrike">
                <a:solidFill>
                  <a:srgbClr val="1D4264"/>
                </a:solidFill>
                <a:latin typeface="Overpass Black"/>
                <a:ea typeface="Overpass Black"/>
                <a:cs typeface="Overpass Black"/>
                <a:sym typeface="Overpass Black"/>
              </a:rPr>
              <a:t> Markov decision processes </a:t>
            </a:r>
            <a:endParaRPr b="1" i="0" sz="3000" u="none" cap="none" strike="noStrike">
              <a:solidFill>
                <a:srgbClr val="1D4264"/>
              </a:solidFill>
              <a:latin typeface="Overpass Black"/>
              <a:ea typeface="Overpass Black"/>
              <a:cs typeface="Overpass Black"/>
              <a:sym typeface="Overpass Black"/>
            </a:endParaRPr>
          </a:p>
        </p:txBody>
      </p:sp>
      <p:sp>
        <p:nvSpPr>
          <p:cNvPr id="1007" name="Google Shape;1007;p4"/>
          <p:cNvSpPr txBox="1"/>
          <p:nvPr/>
        </p:nvSpPr>
        <p:spPr>
          <a:xfrm>
            <a:off x="527198" y="1821418"/>
            <a:ext cx="6065274"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600" u="none" cap="none" strike="noStrike">
                <a:solidFill>
                  <a:srgbClr val="1D4264"/>
                </a:solidFill>
                <a:latin typeface="Arial"/>
                <a:ea typeface="Arial"/>
                <a:cs typeface="Arial"/>
                <a:sym typeface="Arial"/>
              </a:rPr>
              <a:t>MDP give us a way to formalize sequential decision making. </a:t>
            </a:r>
            <a:endParaRPr/>
          </a:p>
          <a:p>
            <a:pPr indent="0" lvl="0" marL="0" marR="0" rtl="0" algn="l">
              <a:lnSpc>
                <a:spcPct val="100000"/>
              </a:lnSpc>
              <a:spcBef>
                <a:spcPts val="0"/>
              </a:spcBef>
              <a:spcAft>
                <a:spcPts val="0"/>
              </a:spcAft>
              <a:buNone/>
            </a:pPr>
            <a:r>
              <a:t/>
            </a:r>
            <a:endParaRPr b="0" i="0" sz="1600" u="none" cap="none" strike="noStrike">
              <a:solidFill>
                <a:srgbClr val="1D4264"/>
              </a:solidFill>
              <a:latin typeface="Arial"/>
              <a:ea typeface="Arial"/>
              <a:cs typeface="Arial"/>
              <a:sym typeface="Arial"/>
            </a:endParaRPr>
          </a:p>
          <a:p>
            <a:pPr indent="0" lvl="0" marL="0" marR="0" rtl="0" algn="l">
              <a:lnSpc>
                <a:spcPct val="100000"/>
              </a:lnSpc>
              <a:spcBef>
                <a:spcPts val="0"/>
              </a:spcBef>
              <a:spcAft>
                <a:spcPts val="0"/>
              </a:spcAft>
              <a:buNone/>
            </a:pPr>
            <a:r>
              <a:rPr b="0" i="0" lang="fr-TN" sz="1600" u="none" cap="none" strike="noStrike">
                <a:solidFill>
                  <a:srgbClr val="1D4264"/>
                </a:solidFill>
                <a:latin typeface="Arial"/>
                <a:ea typeface="Arial"/>
                <a:cs typeface="Arial"/>
                <a:sym typeface="Arial"/>
              </a:rPr>
              <a:t>This formalization is the basis for structuring problems that are solved with reinforcement learning.</a:t>
            </a:r>
            <a:endParaRPr b="0" i="0" sz="1600" u="none" cap="none" strike="noStrike">
              <a:solidFill>
                <a:srgbClr val="1D4264"/>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40"/>
          <p:cNvSpPr txBox="1"/>
          <p:nvPr>
            <p:ph idx="9" type="ctrTitle"/>
          </p:nvPr>
        </p:nvSpPr>
        <p:spPr>
          <a:xfrm>
            <a:off x="932089" y="328439"/>
            <a:ext cx="6842216"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000"/>
              <a:t>Deep Q-Learning - Combining Neural Networks and Reinforcement Learning</a:t>
            </a:r>
            <a:endParaRPr/>
          </a:p>
        </p:txBody>
      </p:sp>
      <p:sp>
        <p:nvSpPr>
          <p:cNvPr id="1473" name="Google Shape;1473;p40"/>
          <p:cNvSpPr/>
          <p:nvPr/>
        </p:nvSpPr>
        <p:spPr>
          <a:xfrm>
            <a:off x="331894" y="1468826"/>
            <a:ext cx="36567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Limitations of Q-learning with value iteration</a:t>
            </a:r>
            <a:endParaRPr/>
          </a:p>
        </p:txBody>
      </p:sp>
      <p:pic>
        <p:nvPicPr>
          <p:cNvPr id="1474" name="Google Shape;1474;p40"/>
          <p:cNvPicPr preferRelativeResize="0"/>
          <p:nvPr/>
        </p:nvPicPr>
        <p:blipFill rotWithShape="1">
          <a:blip r:embed="rId3">
            <a:alphaModFix/>
          </a:blip>
          <a:srcRect b="0" l="0" r="0" t="0"/>
          <a:stretch/>
        </p:blipFill>
        <p:spPr>
          <a:xfrm>
            <a:off x="1003366" y="2066120"/>
            <a:ext cx="1040180" cy="904209"/>
          </a:xfrm>
          <a:prstGeom prst="rect">
            <a:avLst/>
          </a:prstGeom>
          <a:noFill/>
          <a:ln>
            <a:noFill/>
          </a:ln>
        </p:spPr>
      </p:pic>
      <p:sp>
        <p:nvSpPr>
          <p:cNvPr id="1475" name="Google Shape;1475;p40"/>
          <p:cNvSpPr/>
          <p:nvPr/>
        </p:nvSpPr>
        <p:spPr>
          <a:xfrm>
            <a:off x="0" y="3143831"/>
            <a:ext cx="411480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In the Frozen Lake environment, with only </a:t>
            </a:r>
            <a:r>
              <a:rPr b="0" i="0" lang="fr-TN" sz="1200" u="none" cap="none" strike="noStrike">
                <a:solidFill>
                  <a:srgbClr val="000000"/>
                </a:solidFill>
                <a:highlight>
                  <a:srgbClr val="FFFF00"/>
                </a:highlight>
                <a:latin typeface="Arial"/>
                <a:ea typeface="Arial"/>
                <a:cs typeface="Arial"/>
                <a:sym typeface="Arial"/>
              </a:rPr>
              <a:t>16 states and 4 actions</a:t>
            </a:r>
            <a:r>
              <a:rPr b="0" i="0" lang="fr-TN" sz="1200" u="none" cap="none" strike="noStrike">
                <a:solidFill>
                  <a:srgbClr val="000000"/>
                </a:solidFill>
                <a:latin typeface="Arial"/>
                <a:ea typeface="Arial"/>
                <a:cs typeface="Arial"/>
                <a:sym typeface="Arial"/>
              </a:rPr>
              <a:t>, the Q-table contains 64 values to update. As the state space grows, the time required to explore all states and iteratively update Q-values increases significantly.</a:t>
            </a:r>
            <a:endParaRPr b="0" i="0" sz="1200" u="none" cap="none" strike="noStrike">
              <a:solidFill>
                <a:srgbClr val="000000"/>
              </a:solidFill>
              <a:latin typeface="Arial"/>
              <a:ea typeface="Arial"/>
              <a:cs typeface="Arial"/>
              <a:sym typeface="Arial"/>
            </a:endParaRPr>
          </a:p>
        </p:txBody>
      </p:sp>
      <p:pic>
        <p:nvPicPr>
          <p:cNvPr descr="https://deeplizard.com/assets/jpg/17433ac1.jpg" id="1476" name="Google Shape;1476;p40"/>
          <p:cNvPicPr preferRelativeResize="0"/>
          <p:nvPr/>
        </p:nvPicPr>
        <p:blipFill rotWithShape="1">
          <a:blip r:embed="rId4">
            <a:alphaModFix/>
          </a:blip>
          <a:srcRect b="0" l="0" r="0" t="0"/>
          <a:stretch/>
        </p:blipFill>
        <p:spPr>
          <a:xfrm>
            <a:off x="5029202" y="1592783"/>
            <a:ext cx="3290454" cy="1850881"/>
          </a:xfrm>
          <a:prstGeom prst="rect">
            <a:avLst/>
          </a:prstGeom>
          <a:noFill/>
          <a:ln>
            <a:noFill/>
          </a:ln>
        </p:spPr>
      </p:pic>
      <p:sp>
        <p:nvSpPr>
          <p:cNvPr id="1477" name="Google Shape;1477;p40"/>
          <p:cNvSpPr/>
          <p:nvPr/>
        </p:nvSpPr>
        <p:spPr>
          <a:xfrm>
            <a:off x="4572000" y="3621811"/>
            <a:ext cx="45720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In a large video game environment, each state is represented by pixels, and multiple actions are possible per state. </a:t>
            </a:r>
            <a:endParaRPr/>
          </a:p>
          <a:p>
            <a:pPr indent="0" lvl="0" marL="0" marR="0" rtl="0" algn="l">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Updating Q-values for every state-action pair becomes </a:t>
            </a:r>
            <a:r>
              <a:rPr b="0" i="0" lang="fr-TN" sz="1200" u="none" cap="none" strike="noStrike">
                <a:solidFill>
                  <a:srgbClr val="000000"/>
                </a:solidFill>
                <a:highlight>
                  <a:srgbClr val="FFFF00"/>
                </a:highlight>
                <a:latin typeface="Arial"/>
                <a:ea typeface="Arial"/>
                <a:cs typeface="Arial"/>
                <a:sym typeface="Arial"/>
              </a:rPr>
              <a:t>computationally inefficient</a:t>
            </a:r>
            <a:r>
              <a:rPr b="0" i="0" lang="fr-TN" sz="1200" u="none" cap="none" strike="noStrike">
                <a:solidFill>
                  <a:srgbClr val="000000"/>
                </a:solidFill>
                <a:latin typeface="Arial"/>
                <a:ea typeface="Arial"/>
                <a:cs typeface="Arial"/>
                <a:sym typeface="Arial"/>
              </a:rPr>
              <a:t> and infeasible due to the high resource and time requirements.</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500"/>
                                        <p:tgtEl>
                                          <p:spTgt spid="14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500"/>
                                        <p:tgtEl>
                                          <p:spTgt spid="14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500"/>
                                        <p:tgtEl>
                                          <p:spTgt spid="14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500"/>
                                        <p:tgtEl>
                                          <p:spTgt spid="14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77"/>
                                        </p:tgtEl>
                                        <p:attrNameLst>
                                          <p:attrName>style.visibility</p:attrName>
                                        </p:attrNameLst>
                                      </p:cBhvr>
                                      <p:to>
                                        <p:strVal val="visible"/>
                                      </p:to>
                                    </p:set>
                                    <p:anim calcmode="lin" valueType="num">
                                      <p:cBhvr additive="base">
                                        <p:cTn dur="500"/>
                                        <p:tgtEl>
                                          <p:spTgt spid="14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41"/>
          <p:cNvSpPr/>
          <p:nvPr/>
        </p:nvSpPr>
        <p:spPr>
          <a:xfrm>
            <a:off x="1498765" y="353534"/>
            <a:ext cx="17459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031B31"/>
                </a:solidFill>
                <a:latin typeface="Arial"/>
                <a:ea typeface="Arial"/>
                <a:cs typeface="Arial"/>
                <a:sym typeface="Arial"/>
              </a:rPr>
              <a:t>Deep Q-learning</a:t>
            </a:r>
            <a:endParaRPr/>
          </a:p>
        </p:txBody>
      </p:sp>
      <p:sp>
        <p:nvSpPr>
          <p:cNvPr id="1483" name="Google Shape;1483;p41"/>
          <p:cNvSpPr/>
          <p:nvPr/>
        </p:nvSpPr>
        <p:spPr>
          <a:xfrm>
            <a:off x="110835" y="1557695"/>
            <a:ext cx="5105401" cy="263771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fr-TN" sz="1400" u="none" cap="none" strike="noStrike">
                <a:solidFill>
                  <a:srgbClr val="212529"/>
                </a:solidFill>
                <a:latin typeface="Arial"/>
                <a:ea typeface="Arial"/>
                <a:cs typeface="Arial"/>
                <a:sym typeface="Arial"/>
              </a:rPr>
              <a:t>We'll make use of a deep neural network to estimate the Q-values for each state-action pair in a given environment, and in turn, the network will approximate the optimal Q-function.</a:t>
            </a:r>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fr-TN" sz="1400" u="none" cap="none" strike="noStrike">
                <a:solidFill>
                  <a:srgbClr val="212529"/>
                </a:solidFill>
                <a:latin typeface="Arial"/>
                <a:ea typeface="Arial"/>
                <a:cs typeface="Arial"/>
                <a:sym typeface="Arial"/>
              </a:rPr>
              <a:t> The act of combining Q-learning with a deep neural network is called </a:t>
            </a:r>
            <a:r>
              <a:rPr b="0" i="1" lang="fr-TN" sz="1400" u="none" cap="none" strike="noStrike">
                <a:solidFill>
                  <a:srgbClr val="212529"/>
                </a:solidFill>
                <a:latin typeface="Arial"/>
                <a:ea typeface="Arial"/>
                <a:cs typeface="Arial"/>
                <a:sym typeface="Arial"/>
              </a:rPr>
              <a:t>deep Q-learning</a:t>
            </a:r>
            <a:r>
              <a:rPr b="0" i="0" lang="fr-TN" sz="1400" u="none" cap="none" strike="noStrike">
                <a:solidFill>
                  <a:srgbClr val="212529"/>
                </a:solidFill>
                <a:latin typeface="Arial"/>
                <a:ea typeface="Arial"/>
                <a:cs typeface="Arial"/>
                <a:sym typeface="Arial"/>
              </a:rPr>
              <a:t>, and a deep neural network that approximates a Q-function is called a </a:t>
            </a:r>
            <a:r>
              <a:rPr b="0" i="1" lang="fr-TN" sz="1400" u="none" cap="none" strike="noStrike">
                <a:solidFill>
                  <a:srgbClr val="212529"/>
                </a:solidFill>
                <a:latin typeface="Arial"/>
                <a:ea typeface="Arial"/>
                <a:cs typeface="Arial"/>
                <a:sym typeface="Arial"/>
              </a:rPr>
              <a:t>deep Q-Network, or DQN</a:t>
            </a:r>
            <a:r>
              <a:rPr b="0" i="0" lang="fr-TN" sz="1400" u="none" cap="none" strike="noStrike">
                <a:solidFill>
                  <a:srgbClr val="212529"/>
                </a:solidFill>
                <a:latin typeface="Arial"/>
                <a:ea typeface="Arial"/>
                <a:cs typeface="Arial"/>
                <a:sym typeface="Arial"/>
              </a:rPr>
              <a:t>.</a:t>
            </a:r>
            <a:endParaRPr/>
          </a:p>
          <a:p>
            <a:pPr indent="0" lvl="0" marL="0" marR="0" rtl="0" algn="l">
              <a:lnSpc>
                <a:spcPct val="150000"/>
              </a:lnSpc>
              <a:spcBef>
                <a:spcPts val="0"/>
              </a:spcBef>
              <a:spcAft>
                <a:spcPts val="0"/>
              </a:spcAft>
              <a:buNone/>
            </a:pPr>
            <a:br>
              <a:rPr b="0" i="0" lang="fr-T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Convolutional Neural Networks Cheat Sheet | Encord" id="1484" name="Google Shape;1484;p41"/>
          <p:cNvPicPr preferRelativeResize="0"/>
          <p:nvPr/>
        </p:nvPicPr>
        <p:blipFill rotWithShape="1">
          <a:blip r:embed="rId3">
            <a:alphaModFix/>
          </a:blip>
          <a:srcRect b="0" l="0" r="0" t="0"/>
          <a:stretch/>
        </p:blipFill>
        <p:spPr>
          <a:xfrm>
            <a:off x="5306290" y="1794411"/>
            <a:ext cx="3366655" cy="21642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500"/>
                                        <p:tgtEl>
                                          <p:spTgt spid="14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500"/>
                                        <p:tgtEl>
                                          <p:spTgt spid="14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42"/>
          <p:cNvPicPr preferRelativeResize="0"/>
          <p:nvPr/>
        </p:nvPicPr>
        <p:blipFill rotWithShape="1">
          <a:blip r:embed="rId3">
            <a:alphaModFix/>
          </a:blip>
          <a:srcRect b="0" l="0" r="0" t="0"/>
          <a:stretch/>
        </p:blipFill>
        <p:spPr>
          <a:xfrm>
            <a:off x="6373720" y="1631957"/>
            <a:ext cx="678239" cy="2461473"/>
          </a:xfrm>
          <a:prstGeom prst="rect">
            <a:avLst/>
          </a:prstGeom>
          <a:noFill/>
          <a:ln>
            <a:noFill/>
          </a:ln>
        </p:spPr>
      </p:pic>
      <p:sp>
        <p:nvSpPr>
          <p:cNvPr id="1490" name="Google Shape;1490;p42"/>
          <p:cNvSpPr/>
          <p:nvPr/>
        </p:nvSpPr>
        <p:spPr>
          <a:xfrm>
            <a:off x="762757" y="201135"/>
            <a:ext cx="186461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031B31"/>
                </a:solidFill>
                <a:latin typeface="Arial"/>
                <a:ea typeface="Arial"/>
                <a:cs typeface="Arial"/>
                <a:sym typeface="Arial"/>
              </a:rPr>
              <a:t>Deep Q-networks</a:t>
            </a:r>
            <a:endParaRPr/>
          </a:p>
        </p:txBody>
      </p:sp>
      <p:pic>
        <p:nvPicPr>
          <p:cNvPr id="1491" name="Google Shape;1491;p42"/>
          <p:cNvPicPr preferRelativeResize="0"/>
          <p:nvPr/>
        </p:nvPicPr>
        <p:blipFill rotWithShape="1">
          <a:blip r:embed="rId4">
            <a:alphaModFix/>
          </a:blip>
          <a:srcRect b="0" l="0" r="0" t="0"/>
          <a:stretch/>
        </p:blipFill>
        <p:spPr>
          <a:xfrm>
            <a:off x="5854458" y="181020"/>
            <a:ext cx="2949196" cy="594412"/>
          </a:xfrm>
          <a:prstGeom prst="rect">
            <a:avLst/>
          </a:prstGeom>
          <a:noFill/>
          <a:ln cap="flat" cmpd="sng" w="9525">
            <a:solidFill>
              <a:srgbClr val="FFFF00"/>
            </a:solidFill>
            <a:prstDash val="solid"/>
            <a:round/>
            <a:headEnd len="sm" w="sm" type="none"/>
            <a:tailEnd len="sm" w="sm" type="none"/>
          </a:ln>
        </p:spPr>
      </p:pic>
      <p:sp>
        <p:nvSpPr>
          <p:cNvPr id="1492" name="Google Shape;1492;p42"/>
          <p:cNvSpPr/>
          <p:nvPr/>
        </p:nvSpPr>
        <p:spPr>
          <a:xfrm>
            <a:off x="6335302" y="1889322"/>
            <a:ext cx="755073" cy="1759527"/>
          </a:xfrm>
          <a:prstGeom prst="roundRect">
            <a:avLst>
              <a:gd fmla="val 16667" name="adj"/>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3" name="Google Shape;1493;p42"/>
          <p:cNvSpPr/>
          <p:nvPr/>
        </p:nvSpPr>
        <p:spPr>
          <a:xfrm>
            <a:off x="6864928" y="1021774"/>
            <a:ext cx="187031" cy="505691"/>
          </a:xfrm>
          <a:prstGeom prst="up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94" name="Google Shape;1494;p42"/>
          <p:cNvPicPr preferRelativeResize="0"/>
          <p:nvPr/>
        </p:nvPicPr>
        <p:blipFill rotWithShape="1">
          <a:blip r:embed="rId5">
            <a:alphaModFix/>
          </a:blip>
          <a:srcRect b="0" l="0" r="0" t="0"/>
          <a:stretch/>
        </p:blipFill>
        <p:spPr>
          <a:xfrm>
            <a:off x="529072" y="1807807"/>
            <a:ext cx="967824" cy="2438611"/>
          </a:xfrm>
          <a:prstGeom prst="rect">
            <a:avLst/>
          </a:prstGeom>
          <a:noFill/>
          <a:ln>
            <a:noFill/>
          </a:ln>
        </p:spPr>
      </p:pic>
      <p:pic>
        <p:nvPicPr>
          <p:cNvPr id="1495" name="Google Shape;1495;p42"/>
          <p:cNvPicPr preferRelativeResize="0"/>
          <p:nvPr/>
        </p:nvPicPr>
        <p:blipFill rotWithShape="1">
          <a:blip r:embed="rId6">
            <a:alphaModFix/>
          </a:blip>
          <a:srcRect b="0" l="0" r="0" t="0"/>
          <a:stretch/>
        </p:blipFill>
        <p:spPr>
          <a:xfrm>
            <a:off x="1781066" y="1378316"/>
            <a:ext cx="4503810" cy="27815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5"/>
                                        </p:tgtEl>
                                        <p:attrNameLst>
                                          <p:attrName>style.visibility</p:attrName>
                                        </p:attrNameLst>
                                      </p:cBhvr>
                                      <p:to>
                                        <p:strVal val="visible"/>
                                      </p:to>
                                    </p:set>
                                    <p:anim calcmode="lin" valueType="num">
                                      <p:cBhvr additive="base">
                                        <p:cTn dur="500"/>
                                        <p:tgtEl>
                                          <p:spTgt spid="14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1"/>
                                        </p:tgtEl>
                                        <p:attrNameLst>
                                          <p:attrName>style.visibility</p:attrName>
                                        </p:attrNameLst>
                                      </p:cBhvr>
                                      <p:to>
                                        <p:strVal val="visible"/>
                                      </p:to>
                                    </p:set>
                                    <p:anim calcmode="lin" valueType="num">
                                      <p:cBhvr additive="base">
                                        <p:cTn dur="500"/>
                                        <p:tgtEl>
                                          <p:spTgt spid="14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2"/>
                                        </p:tgtEl>
                                        <p:attrNameLst>
                                          <p:attrName>style.visibility</p:attrName>
                                        </p:attrNameLst>
                                      </p:cBhvr>
                                      <p:to>
                                        <p:strVal val="visible"/>
                                      </p:to>
                                    </p:set>
                                    <p:anim calcmode="lin" valueType="num">
                                      <p:cBhvr additive="base">
                                        <p:cTn dur="500"/>
                                        <p:tgtEl>
                                          <p:spTgt spid="14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93"/>
                                        </p:tgtEl>
                                        <p:attrNameLst>
                                          <p:attrName>style.visibility</p:attrName>
                                        </p:attrNameLst>
                                      </p:cBhvr>
                                      <p:to>
                                        <p:strVal val="visible"/>
                                      </p:to>
                                    </p:set>
                                    <p:anim calcmode="lin" valueType="num">
                                      <p:cBhvr additive="base">
                                        <p:cTn dur="500"/>
                                        <p:tgtEl>
                                          <p:spTgt spid="14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43"/>
          <p:cNvSpPr/>
          <p:nvPr/>
        </p:nvSpPr>
        <p:spPr>
          <a:xfrm>
            <a:off x="281487" y="1297490"/>
            <a:ext cx="4238496" cy="12742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050"/>
              <a:buFont typeface="Noto Sans Symbols"/>
              <a:buChar char="❖"/>
            </a:pPr>
            <a:r>
              <a:rPr b="0" i="0" lang="fr-TN" sz="1050" u="none" cap="none" strike="noStrike">
                <a:solidFill>
                  <a:srgbClr val="000000"/>
                </a:solidFill>
                <a:latin typeface="Arial"/>
                <a:ea typeface="Arial"/>
                <a:cs typeface="Arial"/>
                <a:sym typeface="Arial"/>
              </a:rPr>
              <a:t>After calculating the loss, the network updates its weights using </a:t>
            </a:r>
            <a:r>
              <a:rPr b="0" i="0" lang="fr-TN" sz="1050" u="none" cap="none" strike="noStrike">
                <a:solidFill>
                  <a:srgbClr val="000000"/>
                </a:solidFill>
                <a:highlight>
                  <a:srgbClr val="FFFF00"/>
                </a:highlight>
                <a:latin typeface="Arial"/>
                <a:ea typeface="Arial"/>
                <a:cs typeface="Arial"/>
                <a:sym typeface="Arial"/>
              </a:rPr>
              <a:t>Stochastic Gradient Descent </a:t>
            </a:r>
            <a:r>
              <a:rPr b="0" i="0" lang="fr-TN" sz="1050" u="none" cap="none" strike="noStrike">
                <a:solidFill>
                  <a:srgbClr val="000000"/>
                </a:solidFill>
                <a:latin typeface="Arial"/>
                <a:ea typeface="Arial"/>
                <a:cs typeface="Arial"/>
                <a:sym typeface="Arial"/>
              </a:rPr>
              <a:t>(SGD) </a:t>
            </a:r>
            <a:r>
              <a:rPr b="0" i="0" lang="fr-TN" sz="1050" u="none" cap="none" strike="noStrike">
                <a:solidFill>
                  <a:srgbClr val="000000"/>
                </a:solidFill>
                <a:highlight>
                  <a:srgbClr val="FFFF00"/>
                </a:highlight>
                <a:latin typeface="Arial"/>
                <a:ea typeface="Arial"/>
                <a:cs typeface="Arial"/>
                <a:sym typeface="Arial"/>
              </a:rPr>
              <a:t>and backpropagation</a:t>
            </a:r>
            <a:r>
              <a:rPr b="0" i="0" lang="fr-TN" sz="1050" u="none" cap="none" strike="noStrike">
                <a:solidFill>
                  <a:srgbClr val="000000"/>
                </a:solidFill>
                <a:latin typeface="Arial"/>
                <a:ea typeface="Arial"/>
                <a:cs typeface="Arial"/>
                <a:sym typeface="Arial"/>
              </a:rPr>
              <a:t>, just like any other neural network. This process repeats for each state in the environment until the loss is minimized and the Q-function is optimized</a:t>
            </a:r>
            <a:endParaRPr b="0" i="0" sz="1050" u="none" cap="none" strike="noStrike">
              <a:solidFill>
                <a:srgbClr val="000000"/>
              </a:solidFill>
              <a:latin typeface="Arial"/>
              <a:ea typeface="Arial"/>
              <a:cs typeface="Arial"/>
              <a:sym typeface="Arial"/>
            </a:endParaRPr>
          </a:p>
        </p:txBody>
      </p:sp>
      <p:sp>
        <p:nvSpPr>
          <p:cNvPr id="1501" name="Google Shape;1501;p43"/>
          <p:cNvSpPr/>
          <p:nvPr/>
        </p:nvSpPr>
        <p:spPr>
          <a:xfrm>
            <a:off x="281488" y="3012192"/>
            <a:ext cx="4124258" cy="10318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050"/>
              <a:buFont typeface="Noto Sans Symbols"/>
              <a:buChar char="❖"/>
            </a:pPr>
            <a:r>
              <a:rPr b="0" i="0" lang="fr-TN" sz="1050" u="none" cap="none" strike="noStrike">
                <a:solidFill>
                  <a:srgbClr val="000000"/>
                </a:solidFill>
                <a:latin typeface="Arial"/>
                <a:ea typeface="Arial"/>
                <a:cs typeface="Arial"/>
                <a:sym typeface="Arial"/>
              </a:rPr>
              <a:t>Previously, we used the Bellman equation to update Q-values in a table to find the optimal Q-function. In deep Q-learning, a </a:t>
            </a:r>
            <a:r>
              <a:rPr b="0" i="0" lang="fr-TN" sz="1050" u="none" cap="none" strike="noStrike">
                <a:solidFill>
                  <a:srgbClr val="000000"/>
                </a:solidFill>
                <a:highlight>
                  <a:srgbClr val="00FFFF"/>
                </a:highlight>
                <a:latin typeface="Arial"/>
                <a:ea typeface="Arial"/>
                <a:cs typeface="Arial"/>
                <a:sym typeface="Arial"/>
              </a:rPr>
              <a:t>neural network</a:t>
            </a:r>
            <a:r>
              <a:rPr b="0" i="0" lang="fr-TN" sz="1050" u="none" cap="none" strike="noStrike">
                <a:solidFill>
                  <a:srgbClr val="000000"/>
                </a:solidFill>
                <a:latin typeface="Arial"/>
                <a:ea typeface="Arial"/>
                <a:cs typeface="Arial"/>
                <a:sym typeface="Arial"/>
              </a:rPr>
              <a:t> estimates Q-values using the Bellman equation, replacing value iteration with </a:t>
            </a:r>
            <a:r>
              <a:rPr b="0" i="0" lang="fr-TN" sz="1050" u="none" cap="none" strike="noStrike">
                <a:solidFill>
                  <a:srgbClr val="000000"/>
                </a:solidFill>
                <a:highlight>
                  <a:srgbClr val="00FFFF"/>
                </a:highlight>
                <a:latin typeface="Arial"/>
                <a:ea typeface="Arial"/>
                <a:cs typeface="Arial"/>
                <a:sym typeface="Arial"/>
              </a:rPr>
              <a:t>deep learning</a:t>
            </a:r>
            <a:r>
              <a:rPr b="0" i="0" lang="fr-TN" sz="1050" u="none" cap="none" strike="noStrike">
                <a:solidFill>
                  <a:srgbClr val="000000"/>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p:txBody>
      </p:sp>
      <p:pic>
        <p:nvPicPr>
          <p:cNvPr descr="https://lh7-rt.googleusercontent.com/docsz/AD_4nXfzYAdCveyEPByXa5ir_9vZQI1ov48--jhbzDAoQg1g6fe2wY_CG95JQNgwUybcWEWx4SBRGEUnXONg66JzIQhyJ0Tgjgo4_iJiDV19q9-j4B88IdTl_TKj6Rqk9RvioZPSDR77hg?key=r1WC1YyLpkVMWVwQ0gUhoylc" id="1502" name="Google Shape;1502;p43"/>
          <p:cNvPicPr preferRelativeResize="0"/>
          <p:nvPr/>
        </p:nvPicPr>
        <p:blipFill rotWithShape="1">
          <a:blip r:embed="rId3">
            <a:alphaModFix/>
          </a:blip>
          <a:srcRect b="0" l="0" r="0" t="0"/>
          <a:stretch/>
        </p:blipFill>
        <p:spPr>
          <a:xfrm>
            <a:off x="4519983" y="1633818"/>
            <a:ext cx="4290513" cy="23163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1"/>
                                        </p:tgtEl>
                                        <p:attrNameLst>
                                          <p:attrName>style.visibility</p:attrName>
                                        </p:attrNameLst>
                                      </p:cBhvr>
                                      <p:to>
                                        <p:strVal val="visible"/>
                                      </p:to>
                                    </p:set>
                                    <p:anim calcmode="lin" valueType="num">
                                      <p:cBhvr additive="base">
                                        <p:cTn dur="500"/>
                                        <p:tgtEl>
                                          <p:spTgt spid="15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2"/>
                                        </p:tgtEl>
                                        <p:attrNameLst>
                                          <p:attrName>style.visibility</p:attrName>
                                        </p:attrNameLst>
                                      </p:cBhvr>
                                      <p:to>
                                        <p:strVal val="visible"/>
                                      </p:to>
                                    </p:set>
                                    <p:anim calcmode="lin" valueType="num">
                                      <p:cBhvr additive="base">
                                        <p:cTn dur="500"/>
                                        <p:tgtEl>
                                          <p:spTgt spid="15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0"/>
                                        </p:tgtEl>
                                        <p:attrNameLst>
                                          <p:attrName>style.visibility</p:attrName>
                                        </p:attrNameLst>
                                      </p:cBhvr>
                                      <p:to>
                                        <p:strVal val="visible"/>
                                      </p:to>
                                    </p:set>
                                    <p:anim calcmode="lin" valueType="num">
                                      <p:cBhvr additive="base">
                                        <p:cTn dur="500"/>
                                        <p:tgtEl>
                                          <p:spTgt spid="15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44"/>
          <p:cNvSpPr/>
          <p:nvPr/>
        </p:nvSpPr>
        <p:spPr>
          <a:xfrm>
            <a:off x="1577344" y="422148"/>
            <a:ext cx="8947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The input</a:t>
            </a:r>
            <a:endParaRPr/>
          </a:p>
        </p:txBody>
      </p:sp>
      <p:sp>
        <p:nvSpPr>
          <p:cNvPr id="1508" name="Google Shape;1508;p44"/>
          <p:cNvSpPr/>
          <p:nvPr/>
        </p:nvSpPr>
        <p:spPr>
          <a:xfrm>
            <a:off x="234583" y="846468"/>
            <a:ext cx="5029201"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212529"/>
                </a:solidFill>
                <a:latin typeface="Arial"/>
                <a:ea typeface="Arial"/>
                <a:cs typeface="Arial"/>
                <a:sym typeface="Arial"/>
              </a:rPr>
              <a:t>The network would accept states from the environment as input. Thinking of Frozen Lake, we could easily represent the states using a simple coordinate system from the grid of the environment and use this as input.</a:t>
            </a:r>
            <a:endParaRPr b="0" i="0" sz="1100" u="none" cap="none" strike="noStrike">
              <a:solidFill>
                <a:srgbClr val="000000"/>
              </a:solidFill>
              <a:latin typeface="Arial"/>
              <a:ea typeface="Arial"/>
              <a:cs typeface="Arial"/>
              <a:sym typeface="Arial"/>
            </a:endParaRPr>
          </a:p>
        </p:txBody>
      </p:sp>
      <p:pic>
        <p:nvPicPr>
          <p:cNvPr id="1509" name="Google Shape;1509;p44"/>
          <p:cNvPicPr preferRelativeResize="0"/>
          <p:nvPr/>
        </p:nvPicPr>
        <p:blipFill rotWithShape="1">
          <a:blip r:embed="rId3">
            <a:alphaModFix/>
          </a:blip>
          <a:srcRect b="0" l="0" r="0" t="0"/>
          <a:stretch/>
        </p:blipFill>
        <p:spPr>
          <a:xfrm>
            <a:off x="5405766" y="422148"/>
            <a:ext cx="1089525" cy="1156504"/>
          </a:xfrm>
          <a:prstGeom prst="rect">
            <a:avLst/>
          </a:prstGeom>
          <a:noFill/>
          <a:ln>
            <a:noFill/>
          </a:ln>
        </p:spPr>
      </p:pic>
      <p:sp>
        <p:nvSpPr>
          <p:cNvPr id="1510" name="Google Shape;1510;p44"/>
          <p:cNvSpPr/>
          <p:nvPr/>
        </p:nvSpPr>
        <p:spPr>
          <a:xfrm>
            <a:off x="137698" y="2203193"/>
            <a:ext cx="5126086"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212529"/>
                </a:solidFill>
                <a:latin typeface="Arial"/>
                <a:ea typeface="Arial"/>
                <a:cs typeface="Arial"/>
                <a:sym typeface="Arial"/>
              </a:rPr>
              <a:t>In a more complex environment, though, like a video game, for example, then we'll use images as our input. Specifically, we'll use still frames that capture states from the environment as the input to the network.</a:t>
            </a:r>
            <a:endParaRPr b="0" i="0" sz="1100" u="none" cap="none" strike="noStrike">
              <a:solidFill>
                <a:srgbClr val="000000"/>
              </a:solidFill>
              <a:latin typeface="Arial"/>
              <a:ea typeface="Arial"/>
              <a:cs typeface="Arial"/>
              <a:sym typeface="Arial"/>
            </a:endParaRPr>
          </a:p>
        </p:txBody>
      </p:sp>
      <p:pic>
        <p:nvPicPr>
          <p:cNvPr id="1511" name="Google Shape;1511;p44"/>
          <p:cNvPicPr preferRelativeResize="0"/>
          <p:nvPr/>
        </p:nvPicPr>
        <p:blipFill rotWithShape="1">
          <a:blip r:embed="rId4">
            <a:alphaModFix/>
          </a:blip>
          <a:srcRect b="0" l="0" r="0" t="0"/>
          <a:stretch/>
        </p:blipFill>
        <p:spPr>
          <a:xfrm>
            <a:off x="5263784" y="1910374"/>
            <a:ext cx="2608091" cy="1231970"/>
          </a:xfrm>
          <a:prstGeom prst="rect">
            <a:avLst/>
          </a:prstGeom>
          <a:noFill/>
          <a:ln>
            <a:noFill/>
          </a:ln>
        </p:spPr>
      </p:pic>
      <p:sp>
        <p:nvSpPr>
          <p:cNvPr id="1512" name="Google Shape;1512;p44"/>
          <p:cNvSpPr/>
          <p:nvPr/>
        </p:nvSpPr>
        <p:spPr>
          <a:xfrm>
            <a:off x="6382879" y="3300690"/>
            <a:ext cx="224823" cy="346751"/>
          </a:xfrm>
          <a:prstGeom prst="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13" name="Google Shape;1513;p44"/>
          <p:cNvPicPr preferRelativeResize="0"/>
          <p:nvPr/>
        </p:nvPicPr>
        <p:blipFill rotWithShape="1">
          <a:blip r:embed="rId5">
            <a:alphaModFix/>
          </a:blip>
          <a:srcRect b="0" l="0" r="0" t="0"/>
          <a:stretch/>
        </p:blipFill>
        <p:spPr>
          <a:xfrm>
            <a:off x="5263784" y="3718316"/>
            <a:ext cx="2608092" cy="1322753"/>
          </a:xfrm>
          <a:prstGeom prst="rect">
            <a:avLst/>
          </a:prstGeom>
          <a:noFill/>
          <a:ln>
            <a:noFill/>
          </a:ln>
        </p:spPr>
      </p:pic>
      <p:sp>
        <p:nvSpPr>
          <p:cNvPr id="1514" name="Google Shape;1514;p44"/>
          <p:cNvSpPr/>
          <p:nvPr/>
        </p:nvSpPr>
        <p:spPr>
          <a:xfrm>
            <a:off x="137698" y="3586840"/>
            <a:ext cx="4601216"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000000"/>
                </a:solidFill>
                <a:latin typeface="Arial"/>
                <a:ea typeface="Arial"/>
                <a:cs typeface="Arial"/>
                <a:sym typeface="Arial"/>
              </a:rPr>
              <a:t>Standard preprocessing converts RGB frames to grayscale, crops unimportant areas, and scales the image to reduce size while preserving essential state information.</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8"/>
                                        </p:tgtEl>
                                        <p:attrNameLst>
                                          <p:attrName>style.visibility</p:attrName>
                                        </p:attrNameLst>
                                      </p:cBhvr>
                                      <p:to>
                                        <p:strVal val="visible"/>
                                      </p:to>
                                    </p:set>
                                    <p:anim calcmode="lin" valueType="num">
                                      <p:cBhvr additive="base">
                                        <p:cTn dur="500"/>
                                        <p:tgtEl>
                                          <p:spTgt spid="15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9"/>
                                        </p:tgtEl>
                                        <p:attrNameLst>
                                          <p:attrName>style.visibility</p:attrName>
                                        </p:attrNameLst>
                                      </p:cBhvr>
                                      <p:to>
                                        <p:strVal val="visible"/>
                                      </p:to>
                                    </p:set>
                                    <p:anim calcmode="lin" valueType="num">
                                      <p:cBhvr additive="base">
                                        <p:cTn dur="500"/>
                                        <p:tgtEl>
                                          <p:spTgt spid="15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7"/>
                                        </p:tgtEl>
                                        <p:attrNameLst>
                                          <p:attrName>style.visibility</p:attrName>
                                        </p:attrNameLst>
                                      </p:cBhvr>
                                      <p:to>
                                        <p:strVal val="visible"/>
                                      </p:to>
                                    </p:set>
                                    <p:anim calcmode="lin" valueType="num">
                                      <p:cBhvr additive="base">
                                        <p:cTn dur="500"/>
                                        <p:tgtEl>
                                          <p:spTgt spid="15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gtEl>
                                        <p:attrNameLst>
                                          <p:attrName>style.visibility</p:attrName>
                                        </p:attrNameLst>
                                      </p:cBhvr>
                                      <p:to>
                                        <p:strVal val="visible"/>
                                      </p:to>
                                    </p:set>
                                    <p:anim calcmode="lin" valueType="num">
                                      <p:cBhvr additive="base">
                                        <p:cTn dur="500"/>
                                        <p:tgtEl>
                                          <p:spTgt spid="15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1"/>
                                        </p:tgtEl>
                                        <p:attrNameLst>
                                          <p:attrName>style.visibility</p:attrName>
                                        </p:attrNameLst>
                                      </p:cBhvr>
                                      <p:to>
                                        <p:strVal val="visible"/>
                                      </p:to>
                                    </p:set>
                                    <p:anim calcmode="lin" valueType="num">
                                      <p:cBhvr additive="base">
                                        <p:cTn dur="500"/>
                                        <p:tgtEl>
                                          <p:spTgt spid="15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4"/>
                                        </p:tgtEl>
                                        <p:attrNameLst>
                                          <p:attrName>style.visibility</p:attrName>
                                        </p:attrNameLst>
                                      </p:cBhvr>
                                      <p:to>
                                        <p:strVal val="visible"/>
                                      </p:to>
                                    </p:set>
                                    <p:anim calcmode="lin" valueType="num">
                                      <p:cBhvr additive="base">
                                        <p:cTn dur="500"/>
                                        <p:tgtEl>
                                          <p:spTgt spid="15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3"/>
                                        </p:tgtEl>
                                        <p:attrNameLst>
                                          <p:attrName>style.visibility</p:attrName>
                                        </p:attrNameLst>
                                      </p:cBhvr>
                                      <p:to>
                                        <p:strVal val="visible"/>
                                      </p:to>
                                    </p:set>
                                    <p:anim calcmode="lin" valueType="num">
                                      <p:cBhvr additive="base">
                                        <p:cTn dur="500"/>
                                        <p:tgtEl>
                                          <p:spTgt spid="15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2"/>
                                        </p:tgtEl>
                                        <p:attrNameLst>
                                          <p:attrName>style.visibility</p:attrName>
                                        </p:attrNameLst>
                                      </p:cBhvr>
                                      <p:to>
                                        <p:strVal val="visible"/>
                                      </p:to>
                                    </p:set>
                                    <p:anim calcmode="lin" valueType="num">
                                      <p:cBhvr additive="base">
                                        <p:cTn dur="500"/>
                                        <p:tgtEl>
                                          <p:spTgt spid="15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45"/>
          <p:cNvSpPr/>
          <p:nvPr/>
        </p:nvSpPr>
        <p:spPr>
          <a:xfrm>
            <a:off x="195942" y="253653"/>
            <a:ext cx="87811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Instead of using a single frame as input, we typically use a stack of multiple consecutive frames (e.g., four) to provide temporal context. Each frame undergoes preprocessing (grayscale conversion, cropping, and scaling) before being stacked in the order they occurred in the game.</a:t>
            </a:r>
            <a:endParaRPr b="0" i="0" sz="1200" u="none" cap="none" strike="noStrike">
              <a:solidFill>
                <a:srgbClr val="000000"/>
              </a:solidFill>
              <a:latin typeface="Arial"/>
              <a:ea typeface="Arial"/>
              <a:cs typeface="Arial"/>
              <a:sym typeface="Arial"/>
            </a:endParaRPr>
          </a:p>
        </p:txBody>
      </p:sp>
      <p:pic>
        <p:nvPicPr>
          <p:cNvPr id="1520" name="Google Shape;1520;p45"/>
          <p:cNvPicPr preferRelativeResize="0"/>
          <p:nvPr/>
        </p:nvPicPr>
        <p:blipFill rotWithShape="1">
          <a:blip r:embed="rId3">
            <a:alphaModFix/>
          </a:blip>
          <a:srcRect b="0" l="0" r="0" t="0"/>
          <a:stretch/>
        </p:blipFill>
        <p:spPr>
          <a:xfrm>
            <a:off x="1020686" y="1213164"/>
            <a:ext cx="2884711" cy="1582066"/>
          </a:xfrm>
          <a:prstGeom prst="rect">
            <a:avLst/>
          </a:prstGeom>
          <a:noFill/>
          <a:ln>
            <a:noFill/>
          </a:ln>
        </p:spPr>
      </p:pic>
      <p:pic>
        <p:nvPicPr>
          <p:cNvPr id="1521" name="Google Shape;1521;p45"/>
          <p:cNvPicPr preferRelativeResize="0"/>
          <p:nvPr/>
        </p:nvPicPr>
        <p:blipFill rotWithShape="1">
          <a:blip r:embed="rId4">
            <a:alphaModFix/>
          </a:blip>
          <a:srcRect b="0" l="0" r="0" t="0"/>
          <a:stretch/>
        </p:blipFill>
        <p:spPr>
          <a:xfrm>
            <a:off x="4985657" y="1213164"/>
            <a:ext cx="2958796" cy="1574194"/>
          </a:xfrm>
          <a:prstGeom prst="rect">
            <a:avLst/>
          </a:prstGeom>
          <a:noFill/>
          <a:ln>
            <a:noFill/>
          </a:ln>
        </p:spPr>
      </p:pic>
      <p:pic>
        <p:nvPicPr>
          <p:cNvPr id="1522" name="Google Shape;1522;p45"/>
          <p:cNvPicPr preferRelativeResize="0"/>
          <p:nvPr/>
        </p:nvPicPr>
        <p:blipFill rotWithShape="1">
          <a:blip r:embed="rId5">
            <a:alphaModFix/>
          </a:blip>
          <a:srcRect b="0" l="0" r="0" t="0"/>
          <a:stretch/>
        </p:blipFill>
        <p:spPr>
          <a:xfrm>
            <a:off x="1055096" y="3333715"/>
            <a:ext cx="2850301" cy="1556132"/>
          </a:xfrm>
          <a:prstGeom prst="rect">
            <a:avLst/>
          </a:prstGeom>
          <a:noFill/>
          <a:ln>
            <a:noFill/>
          </a:ln>
        </p:spPr>
      </p:pic>
      <p:pic>
        <p:nvPicPr>
          <p:cNvPr id="1523" name="Google Shape;1523;p45"/>
          <p:cNvPicPr preferRelativeResize="0"/>
          <p:nvPr/>
        </p:nvPicPr>
        <p:blipFill rotWithShape="1">
          <a:blip r:embed="rId6">
            <a:alphaModFix/>
          </a:blip>
          <a:srcRect b="0" l="0" r="0" t="0"/>
          <a:stretch/>
        </p:blipFill>
        <p:spPr>
          <a:xfrm>
            <a:off x="4985657" y="3333715"/>
            <a:ext cx="2958796" cy="1556132"/>
          </a:xfrm>
          <a:prstGeom prst="rect">
            <a:avLst/>
          </a:prstGeom>
          <a:noFill/>
          <a:ln>
            <a:noFill/>
          </a:ln>
        </p:spPr>
      </p:pic>
      <p:sp>
        <p:nvSpPr>
          <p:cNvPr id="1524" name="Google Shape;1524;p45"/>
          <p:cNvSpPr/>
          <p:nvPr/>
        </p:nvSpPr>
        <p:spPr>
          <a:xfrm>
            <a:off x="415242" y="1768506"/>
            <a:ext cx="362857" cy="34834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1</a:t>
            </a:r>
            <a:endParaRPr/>
          </a:p>
        </p:txBody>
      </p:sp>
      <p:sp>
        <p:nvSpPr>
          <p:cNvPr id="1525" name="Google Shape;1525;p45"/>
          <p:cNvSpPr/>
          <p:nvPr/>
        </p:nvSpPr>
        <p:spPr>
          <a:xfrm>
            <a:off x="4264098" y="1651918"/>
            <a:ext cx="362857" cy="34834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2</a:t>
            </a:r>
            <a:endParaRPr/>
          </a:p>
        </p:txBody>
      </p:sp>
      <p:sp>
        <p:nvSpPr>
          <p:cNvPr id="1526" name="Google Shape;1526;p45"/>
          <p:cNvSpPr/>
          <p:nvPr/>
        </p:nvSpPr>
        <p:spPr>
          <a:xfrm>
            <a:off x="515257" y="3937609"/>
            <a:ext cx="362857" cy="34834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3</a:t>
            </a:r>
            <a:endParaRPr/>
          </a:p>
        </p:txBody>
      </p:sp>
      <p:sp>
        <p:nvSpPr>
          <p:cNvPr id="1527" name="Google Shape;1527;p45"/>
          <p:cNvSpPr/>
          <p:nvPr/>
        </p:nvSpPr>
        <p:spPr>
          <a:xfrm>
            <a:off x="4390571" y="3937609"/>
            <a:ext cx="362857" cy="34834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500"/>
                                        <p:tgtEl>
                                          <p:spTgt spid="15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500"/>
                                        <p:tgtEl>
                                          <p:spTgt spid="15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1"/>
                                        </p:tgtEl>
                                        <p:attrNameLst>
                                          <p:attrName>style.visibility</p:attrName>
                                        </p:attrNameLst>
                                      </p:cBhvr>
                                      <p:to>
                                        <p:strVal val="visible"/>
                                      </p:to>
                                    </p:set>
                                    <p:anim calcmode="lin" valueType="num">
                                      <p:cBhvr additive="base">
                                        <p:cTn dur="500"/>
                                        <p:tgtEl>
                                          <p:spTgt spid="15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500"/>
                                        <p:tgtEl>
                                          <p:spTgt spid="15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4"/>
                                        </p:tgtEl>
                                        <p:attrNameLst>
                                          <p:attrName>style.visibility</p:attrName>
                                        </p:attrNameLst>
                                      </p:cBhvr>
                                      <p:to>
                                        <p:strVal val="visible"/>
                                      </p:to>
                                    </p:set>
                                    <p:anim calcmode="lin" valueType="num">
                                      <p:cBhvr additive="base">
                                        <p:cTn dur="500"/>
                                        <p:tgtEl>
                                          <p:spTgt spid="15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6"/>
                                        </p:tgtEl>
                                        <p:attrNameLst>
                                          <p:attrName>style.visibility</p:attrName>
                                        </p:attrNameLst>
                                      </p:cBhvr>
                                      <p:to>
                                        <p:strVal val="visible"/>
                                      </p:to>
                                    </p:set>
                                    <p:anim calcmode="lin" valueType="num">
                                      <p:cBhvr additive="base">
                                        <p:cTn dur="500"/>
                                        <p:tgtEl>
                                          <p:spTgt spid="15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2"/>
                                        </p:tgtEl>
                                        <p:attrNameLst>
                                          <p:attrName>style.visibility</p:attrName>
                                        </p:attrNameLst>
                                      </p:cBhvr>
                                      <p:to>
                                        <p:strVal val="visible"/>
                                      </p:to>
                                    </p:set>
                                    <p:anim calcmode="lin" valueType="num">
                                      <p:cBhvr additive="base">
                                        <p:cTn dur="500"/>
                                        <p:tgtEl>
                                          <p:spTgt spid="15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7"/>
                                        </p:tgtEl>
                                        <p:attrNameLst>
                                          <p:attrName>style.visibility</p:attrName>
                                        </p:attrNameLst>
                                      </p:cBhvr>
                                      <p:to>
                                        <p:strVal val="visible"/>
                                      </p:to>
                                    </p:set>
                                    <p:anim calcmode="lin" valueType="num">
                                      <p:cBhvr additive="base">
                                        <p:cTn dur="500"/>
                                        <p:tgtEl>
                                          <p:spTgt spid="15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3"/>
                                        </p:tgtEl>
                                        <p:attrNameLst>
                                          <p:attrName>style.visibility</p:attrName>
                                        </p:attrNameLst>
                                      </p:cBhvr>
                                      <p:to>
                                        <p:strVal val="visible"/>
                                      </p:to>
                                    </p:set>
                                    <p:anim calcmode="lin" valueType="num">
                                      <p:cBhvr additive="base">
                                        <p:cTn dur="500"/>
                                        <p:tgtEl>
                                          <p:spTgt spid="15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46"/>
          <p:cNvSpPr/>
          <p:nvPr/>
        </p:nvSpPr>
        <p:spPr>
          <a:xfrm>
            <a:off x="893227" y="163379"/>
            <a:ext cx="9428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The layers</a:t>
            </a:r>
            <a:endParaRPr/>
          </a:p>
        </p:txBody>
      </p:sp>
      <p:pic>
        <p:nvPicPr>
          <p:cNvPr id="1533" name="Google Shape;1533;p46"/>
          <p:cNvPicPr preferRelativeResize="0"/>
          <p:nvPr/>
        </p:nvPicPr>
        <p:blipFill rotWithShape="1">
          <a:blip r:embed="rId3">
            <a:alphaModFix/>
          </a:blip>
          <a:srcRect b="0" l="0" r="0" t="0"/>
          <a:stretch/>
        </p:blipFill>
        <p:spPr>
          <a:xfrm>
            <a:off x="4686610" y="1360778"/>
            <a:ext cx="3903684" cy="1802687"/>
          </a:xfrm>
          <a:prstGeom prst="rect">
            <a:avLst/>
          </a:prstGeom>
          <a:noFill/>
          <a:ln>
            <a:noFill/>
          </a:ln>
        </p:spPr>
      </p:pic>
      <p:sp>
        <p:nvSpPr>
          <p:cNvPr id="1534" name="Google Shape;1534;p46"/>
          <p:cNvSpPr/>
          <p:nvPr/>
        </p:nvSpPr>
        <p:spPr>
          <a:xfrm>
            <a:off x="658748" y="591337"/>
            <a:ext cx="482765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000000"/>
                </a:solidFill>
                <a:latin typeface="Arial"/>
                <a:ea typeface="Arial"/>
                <a:cs typeface="Arial"/>
                <a:sym typeface="Arial"/>
              </a:rPr>
              <a:t>A Deep Q-Network consists of convolutional layers for feature extraction, followed by non-linear activation functions and fully connected layers to estimate Q-values. This structure is similar to standard deep learning models, making it straightforward and easy to understand.</a:t>
            </a:r>
            <a:endParaRPr b="0" i="0" sz="1100" u="none" cap="none" strike="noStrike">
              <a:solidFill>
                <a:srgbClr val="000000"/>
              </a:solidFill>
              <a:latin typeface="Arial"/>
              <a:ea typeface="Arial"/>
              <a:cs typeface="Arial"/>
              <a:sym typeface="Arial"/>
            </a:endParaRPr>
          </a:p>
        </p:txBody>
      </p:sp>
      <p:sp>
        <p:nvSpPr>
          <p:cNvPr id="1535" name="Google Shape;1535;p46"/>
          <p:cNvSpPr/>
          <p:nvPr/>
        </p:nvSpPr>
        <p:spPr>
          <a:xfrm>
            <a:off x="860365" y="1701024"/>
            <a:ext cx="10086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The output</a:t>
            </a:r>
            <a:endParaRPr/>
          </a:p>
        </p:txBody>
      </p:sp>
      <p:sp>
        <p:nvSpPr>
          <p:cNvPr id="1536" name="Google Shape;1536;p46"/>
          <p:cNvSpPr/>
          <p:nvPr/>
        </p:nvSpPr>
        <p:spPr>
          <a:xfrm>
            <a:off x="392362" y="2571750"/>
            <a:ext cx="4241984"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000000"/>
                </a:solidFill>
                <a:latin typeface="Arial"/>
                <a:ea typeface="Arial"/>
                <a:cs typeface="Arial"/>
                <a:sym typeface="Arial"/>
              </a:rPr>
              <a:t>The output layer of a DQN is a fully connected layer that generates Q-values for each possible action in a given state. For example, if a game allows moving left, right, jumping, and ducking, the output layer will have four nodes, each representing the Q-value of one action.</a:t>
            </a:r>
            <a:endParaRPr b="0" i="0" sz="1100" u="none" cap="none" strike="noStrike">
              <a:solidFill>
                <a:srgbClr val="000000"/>
              </a:solidFill>
              <a:latin typeface="Arial"/>
              <a:ea typeface="Arial"/>
              <a:cs typeface="Arial"/>
              <a:sym typeface="Arial"/>
            </a:endParaRPr>
          </a:p>
        </p:txBody>
      </p:sp>
      <p:pic>
        <p:nvPicPr>
          <p:cNvPr id="1537" name="Google Shape;1537;p46"/>
          <p:cNvPicPr preferRelativeResize="0"/>
          <p:nvPr/>
        </p:nvPicPr>
        <p:blipFill rotWithShape="1">
          <a:blip r:embed="rId4">
            <a:alphaModFix/>
          </a:blip>
          <a:srcRect b="0" l="0" r="0" t="0"/>
          <a:stretch/>
        </p:blipFill>
        <p:spPr>
          <a:xfrm>
            <a:off x="2888672" y="3510469"/>
            <a:ext cx="1138509" cy="14661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2"/>
                                        </p:tgtEl>
                                        <p:attrNameLst>
                                          <p:attrName>style.visibility</p:attrName>
                                        </p:attrNameLst>
                                      </p:cBhvr>
                                      <p:to>
                                        <p:strVal val="visible"/>
                                      </p:to>
                                    </p:set>
                                    <p:anim calcmode="lin" valueType="num">
                                      <p:cBhvr additive="base">
                                        <p:cTn dur="500"/>
                                        <p:tgtEl>
                                          <p:spTgt spid="15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4"/>
                                        </p:tgtEl>
                                        <p:attrNameLst>
                                          <p:attrName>style.visibility</p:attrName>
                                        </p:attrNameLst>
                                      </p:cBhvr>
                                      <p:to>
                                        <p:strVal val="visible"/>
                                      </p:to>
                                    </p:set>
                                    <p:anim calcmode="lin" valueType="num">
                                      <p:cBhvr additive="base">
                                        <p:cTn dur="500"/>
                                        <p:tgtEl>
                                          <p:spTgt spid="15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3"/>
                                        </p:tgtEl>
                                        <p:attrNameLst>
                                          <p:attrName>style.visibility</p:attrName>
                                        </p:attrNameLst>
                                      </p:cBhvr>
                                      <p:to>
                                        <p:strVal val="visible"/>
                                      </p:to>
                                    </p:set>
                                    <p:anim calcmode="lin" valueType="num">
                                      <p:cBhvr additive="base">
                                        <p:cTn dur="500"/>
                                        <p:tgtEl>
                                          <p:spTgt spid="15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5"/>
                                        </p:tgtEl>
                                        <p:attrNameLst>
                                          <p:attrName>style.visibility</p:attrName>
                                        </p:attrNameLst>
                                      </p:cBhvr>
                                      <p:to>
                                        <p:strVal val="visible"/>
                                      </p:to>
                                    </p:set>
                                    <p:anim calcmode="lin" valueType="num">
                                      <p:cBhvr additive="base">
                                        <p:cTn dur="500"/>
                                        <p:tgtEl>
                                          <p:spTgt spid="15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500"/>
                                        <p:tgtEl>
                                          <p:spTgt spid="15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500"/>
                                        <p:tgtEl>
                                          <p:spTgt spid="15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541" name="Shape 1541"/>
        <p:cNvGrpSpPr/>
        <p:nvPr/>
      </p:nvGrpSpPr>
      <p:grpSpPr>
        <a:xfrm>
          <a:off x="0" y="0"/>
          <a:ext cx="0" cy="0"/>
          <a:chOff x="0" y="0"/>
          <a:chExt cx="0" cy="0"/>
        </a:xfrm>
      </p:grpSpPr>
      <p:cxnSp>
        <p:nvCxnSpPr>
          <p:cNvPr id="1542" name="Google Shape;1542;p47"/>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543" name="Google Shape;1543;p47"/>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544" name="Google Shape;1544;p47"/>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 </a:t>
            </a:r>
            <a:r>
              <a:rPr b="0" i="0" lang="fr-TN" sz="1400" u="none" cap="none" strike="noStrike">
                <a:solidFill>
                  <a:schemeClr val="lt1"/>
                </a:solidFill>
                <a:latin typeface="Arial"/>
                <a:ea typeface="Arial"/>
                <a:cs typeface="Arial"/>
                <a:sym typeface="Arial"/>
              </a:rPr>
              <a:t>Q-learning is a reinforcement learning technique</a:t>
            </a:r>
            <a:endParaRPr b="0" i="0" sz="1500" u="none" cap="none" strike="noStrike">
              <a:solidFill>
                <a:schemeClr val="lt1"/>
              </a:solidFill>
              <a:latin typeface="Poppins Light"/>
              <a:ea typeface="Poppins Light"/>
              <a:cs typeface="Poppins Light"/>
              <a:sym typeface="Poppins Light"/>
            </a:endParaRPr>
          </a:p>
        </p:txBody>
      </p:sp>
      <p:sp>
        <p:nvSpPr>
          <p:cNvPr id="1545" name="Google Shape;1545;p47"/>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 </a:t>
            </a:r>
            <a:r>
              <a:rPr b="0" i="0" lang="fr-TN" sz="1400" u="none" cap="none" strike="noStrike">
                <a:solidFill>
                  <a:schemeClr val="lt1"/>
                </a:solidFill>
                <a:latin typeface="Arial"/>
                <a:ea typeface="Arial"/>
                <a:cs typeface="Arial"/>
                <a:sym typeface="Arial"/>
              </a:rPr>
              <a:t>A DQN combines Q-learning and deep neural networks</a:t>
            </a:r>
            <a:endParaRPr b="0" i="0" sz="1500" u="none" cap="none" strike="noStrike">
              <a:solidFill>
                <a:schemeClr val="lt1"/>
              </a:solidFill>
              <a:latin typeface="Poppins Light"/>
              <a:ea typeface="Poppins Light"/>
              <a:cs typeface="Poppins Light"/>
              <a:sym typeface="Poppins Light"/>
            </a:endParaRPr>
          </a:p>
        </p:txBody>
      </p:sp>
      <p:sp>
        <p:nvSpPr>
          <p:cNvPr id="1546" name="Google Shape;1546;p47"/>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Poppins Light"/>
                <a:ea typeface="Poppins Light"/>
                <a:cs typeface="Poppins Light"/>
                <a:sym typeface="Poppins Light"/>
              </a:rPr>
              <a:t>B) </a:t>
            </a:r>
            <a:r>
              <a:rPr b="0" i="0" lang="fr-TN" sz="1200" u="none" cap="none" strike="noStrike">
                <a:solidFill>
                  <a:schemeClr val="lt1"/>
                </a:solidFill>
                <a:latin typeface="Arial"/>
                <a:ea typeface="Arial"/>
                <a:cs typeface="Arial"/>
                <a:sym typeface="Arial"/>
              </a:rPr>
              <a:t>Training a DQN involves estimating Q-values by updating the weights of the neural network</a:t>
            </a:r>
            <a:endParaRPr b="0" i="0" sz="1400" u="none" cap="none" strike="noStrike">
              <a:solidFill>
                <a:schemeClr val="lt1"/>
              </a:solidFill>
              <a:latin typeface="Poppins Light"/>
              <a:ea typeface="Poppins Light"/>
              <a:cs typeface="Poppins Light"/>
              <a:sym typeface="Poppins Light"/>
            </a:endParaRPr>
          </a:p>
        </p:txBody>
      </p:sp>
      <p:sp>
        <p:nvSpPr>
          <p:cNvPr id="1547" name="Google Shape;1547;p47"/>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 </a:t>
            </a:r>
            <a:r>
              <a:rPr b="0" i="0" lang="fr-TN" sz="1400" u="none" cap="none" strike="noStrike">
                <a:solidFill>
                  <a:schemeClr val="lt1"/>
                </a:solidFill>
                <a:latin typeface="Arial"/>
                <a:ea typeface="Arial"/>
                <a:cs typeface="Arial"/>
                <a:sym typeface="Arial"/>
              </a:rPr>
              <a:t>Q-learning is an on-policy method</a:t>
            </a:r>
            <a:endParaRPr b="0" i="0" sz="1500" u="none" cap="none" strike="noStrike">
              <a:solidFill>
                <a:schemeClr val="lt1"/>
              </a:solidFill>
              <a:latin typeface="Poppins Light"/>
              <a:ea typeface="Poppins Light"/>
              <a:cs typeface="Poppins Light"/>
              <a:sym typeface="Poppins Light"/>
            </a:endParaRPr>
          </a:p>
        </p:txBody>
      </p:sp>
      <p:grpSp>
        <p:nvGrpSpPr>
          <p:cNvPr id="1548" name="Google Shape;1548;p47"/>
          <p:cNvGrpSpPr/>
          <p:nvPr/>
        </p:nvGrpSpPr>
        <p:grpSpPr>
          <a:xfrm>
            <a:off x="-111" y="861097"/>
            <a:ext cx="9144223" cy="1129657"/>
            <a:chOff x="-148" y="1148129"/>
            <a:chExt cx="12192297" cy="1506209"/>
          </a:xfrm>
        </p:grpSpPr>
        <p:cxnSp>
          <p:nvCxnSpPr>
            <p:cNvPr id="1549" name="Google Shape;1549;p47"/>
            <p:cNvCxnSpPr>
              <a:endCxn id="1550"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551" name="Google Shape;1551;p47"/>
            <p:cNvCxnSpPr>
              <a:stCxn id="1550"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550" name="Google Shape;1550;p47"/>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800" u="none" cap="none" strike="noStrike">
                <a:solidFill>
                  <a:schemeClr val="lt1"/>
                </a:solidFill>
                <a:latin typeface="Poppins SemiBold"/>
                <a:ea typeface="Poppins SemiBold"/>
                <a:cs typeface="Poppins SemiBold"/>
                <a:sym typeface="Poppins SemiBold"/>
              </a:endParaRPr>
            </a:p>
          </p:txBody>
        </p:sp>
      </p:grpSp>
      <p:sp>
        <p:nvSpPr>
          <p:cNvPr id="1552" name="Google Shape;1552;p47">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553" name="Google Shape;1553;p47"/>
          <p:cNvGrpSpPr/>
          <p:nvPr/>
        </p:nvGrpSpPr>
        <p:grpSpPr>
          <a:xfrm>
            <a:off x="592408" y="1085144"/>
            <a:ext cx="681561" cy="681561"/>
            <a:chOff x="3091078" y="1871878"/>
            <a:chExt cx="990804" cy="990804"/>
          </a:xfrm>
        </p:grpSpPr>
        <p:sp>
          <p:nvSpPr>
            <p:cNvPr id="1554" name="Google Shape;1554;p47"/>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555" name="Google Shape;1555;p47"/>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556" name="Google Shape;1556;p47"/>
          <p:cNvSpPr/>
          <p:nvPr/>
        </p:nvSpPr>
        <p:spPr>
          <a:xfrm>
            <a:off x="2472758" y="1162504"/>
            <a:ext cx="380424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2000" u="none" cap="none" strike="noStrike">
                <a:solidFill>
                  <a:schemeClr val="lt1"/>
                </a:solidFill>
                <a:latin typeface="Arial"/>
                <a:ea typeface="Arial"/>
                <a:cs typeface="Arial"/>
                <a:sym typeface="Arial"/>
              </a:rPr>
              <a:t>Which of the following is </a:t>
            </a:r>
            <a:r>
              <a:rPr b="1" i="0" lang="fr-TN" sz="2000" u="none" cap="none" strike="noStrike">
                <a:solidFill>
                  <a:schemeClr val="lt1"/>
                </a:solidFill>
                <a:latin typeface="Arial"/>
                <a:ea typeface="Arial"/>
                <a:cs typeface="Arial"/>
                <a:sym typeface="Arial"/>
              </a:rPr>
              <a:t>not</a:t>
            </a:r>
            <a:r>
              <a:rPr b="0" i="0" lang="fr-TN" sz="2000" u="none" cap="none" strike="noStrike">
                <a:solidFill>
                  <a:schemeClr val="lt1"/>
                </a:solidFill>
                <a:latin typeface="Arial"/>
                <a:ea typeface="Arial"/>
                <a:cs typeface="Arial"/>
                <a:sym typeface="Arial"/>
              </a:rPr>
              <a:t> true?</a:t>
            </a:r>
            <a:endParaRPr b="0" i="0" sz="2000" u="none" cap="none" strike="noStrike">
              <a:solidFill>
                <a:schemeClr val="lt1"/>
              </a:solidFill>
              <a:latin typeface="Arial"/>
              <a:ea typeface="Arial"/>
              <a:cs typeface="Arial"/>
              <a:sym typeface="Arial"/>
            </a:endParaRPr>
          </a:p>
        </p:txBody>
      </p:sp>
      <p:sp>
        <p:nvSpPr>
          <p:cNvPr id="1557" name="Google Shape;1557;p47"/>
          <p:cNvSpPr/>
          <p:nvPr/>
        </p:nvSpPr>
        <p:spPr>
          <a:xfrm>
            <a:off x="115376" y="170896"/>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121"/>
                </a:solidFill>
                <a:highlight>
                  <a:srgbClr val="FFFF00"/>
                </a:highlight>
                <a:latin typeface="Arial"/>
                <a:ea typeface="Arial"/>
                <a:cs typeface="Arial"/>
                <a:sym typeface="Arial"/>
              </a:rPr>
              <a:t>#Quiz7</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48"/>
                                        </p:tgtEl>
                                        <p:attrNameLst>
                                          <p:attrName>style.visibility</p:attrName>
                                        </p:attrNameLst>
                                      </p:cBhvr>
                                      <p:to>
                                        <p:strVal val="visible"/>
                                      </p:to>
                                    </p:set>
                                    <p:anim calcmode="lin" valueType="num">
                                      <p:cBhvr additive="base">
                                        <p:cTn dur="1000"/>
                                        <p:tgtEl>
                                          <p:spTgt spid="15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43"/>
                                        </p:tgtEl>
                                        <p:attrNameLst>
                                          <p:attrName>style.visibility</p:attrName>
                                        </p:attrNameLst>
                                      </p:cBhvr>
                                      <p:to>
                                        <p:strVal val="visible"/>
                                      </p:to>
                                    </p:set>
                                    <p:anim calcmode="lin" valueType="num">
                                      <p:cBhvr additive="base">
                                        <p:cTn dur="1000"/>
                                        <p:tgtEl>
                                          <p:spTgt spid="15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42"/>
                                        </p:tgtEl>
                                        <p:attrNameLst>
                                          <p:attrName>style.visibility</p:attrName>
                                        </p:attrNameLst>
                                      </p:cBhvr>
                                      <p:to>
                                        <p:strVal val="visible"/>
                                      </p:to>
                                    </p:set>
                                    <p:anim calcmode="lin" valueType="num">
                                      <p:cBhvr additive="base">
                                        <p:cTn dur="1000"/>
                                        <p:tgtEl>
                                          <p:spTgt spid="154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553"/>
                                        </p:tgtEl>
                                        <p:attrNameLst>
                                          <p:attrName>style.visibility</p:attrName>
                                        </p:attrNameLst>
                                      </p:cBhvr>
                                      <p:to>
                                        <p:strVal val="visible"/>
                                      </p:to>
                                    </p:set>
                                    <p:animEffect filter="fade" transition="in">
                                      <p:cBhvr>
                                        <p:cTn dur="500"/>
                                        <p:tgtEl>
                                          <p:spTgt spid="1553"/>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546"/>
                                        </p:tgtEl>
                                        <p:attrNameLst>
                                          <p:attrName>style.visibility</p:attrName>
                                        </p:attrNameLst>
                                      </p:cBhvr>
                                      <p:to>
                                        <p:strVal val="visible"/>
                                      </p:to>
                                    </p:set>
                                    <p:anim calcmode="lin" valueType="num">
                                      <p:cBhvr additive="base">
                                        <p:cTn dur="1000"/>
                                        <p:tgtEl>
                                          <p:spTgt spid="15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545"/>
                                        </p:tgtEl>
                                        <p:attrNameLst>
                                          <p:attrName>style.visibility</p:attrName>
                                        </p:attrNameLst>
                                      </p:cBhvr>
                                      <p:to>
                                        <p:strVal val="visible"/>
                                      </p:to>
                                    </p:set>
                                    <p:anim calcmode="lin" valueType="num">
                                      <p:cBhvr additive="base">
                                        <p:cTn dur="1000"/>
                                        <p:tgtEl>
                                          <p:spTgt spid="15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547"/>
                                        </p:tgtEl>
                                        <p:attrNameLst>
                                          <p:attrName>style.visibility</p:attrName>
                                        </p:attrNameLst>
                                      </p:cBhvr>
                                      <p:to>
                                        <p:strVal val="visible"/>
                                      </p:to>
                                    </p:set>
                                    <p:anim calcmode="lin" valueType="num">
                                      <p:cBhvr additive="base">
                                        <p:cTn dur="1000"/>
                                        <p:tgtEl>
                                          <p:spTgt spid="15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544"/>
                                        </p:tgtEl>
                                        <p:attrNameLst>
                                          <p:attrName>style.visibility</p:attrName>
                                        </p:attrNameLst>
                                      </p:cBhvr>
                                      <p:to>
                                        <p:strVal val="visible"/>
                                      </p:to>
                                    </p:set>
                                    <p:anim calcmode="lin" valueType="num">
                                      <p:cBhvr additive="base">
                                        <p:cTn dur="1000"/>
                                        <p:tgtEl>
                                          <p:spTgt spid="154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552"/>
                                        </p:tgtEl>
                                        <p:attrNameLst>
                                          <p:attrName>style.visibility</p:attrName>
                                        </p:attrNameLst>
                                      </p:cBhvr>
                                      <p:to>
                                        <p:strVal val="visible"/>
                                      </p:to>
                                    </p:set>
                                    <p:anim calcmode="lin" valueType="num">
                                      <p:cBhvr additive="base">
                                        <p:cTn dur="500"/>
                                        <p:tgtEl>
                                          <p:spTgt spid="15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48"/>
          <p:cNvSpPr/>
          <p:nvPr/>
        </p:nvSpPr>
        <p:spPr>
          <a:xfrm>
            <a:off x="1153225" y="523747"/>
            <a:ext cx="43476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2000" u="none" cap="none" strike="noStrike">
                <a:solidFill>
                  <a:srgbClr val="031B31"/>
                </a:solidFill>
                <a:latin typeface="Arial"/>
                <a:ea typeface="Arial"/>
                <a:cs typeface="Arial"/>
                <a:sym typeface="Arial"/>
              </a:rPr>
              <a:t>Experience Replay and Replay Memory</a:t>
            </a:r>
            <a:endParaRPr/>
          </a:p>
        </p:txBody>
      </p:sp>
      <p:sp>
        <p:nvSpPr>
          <p:cNvPr id="1563" name="Google Shape;1563;p48"/>
          <p:cNvSpPr/>
          <p:nvPr/>
        </p:nvSpPr>
        <p:spPr>
          <a:xfrm>
            <a:off x="522514" y="1255139"/>
            <a:ext cx="7199085"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212529"/>
                </a:solidFill>
                <a:latin typeface="Arial"/>
                <a:ea typeface="Arial"/>
                <a:cs typeface="Arial"/>
                <a:sym typeface="Arial"/>
              </a:rPr>
              <a:t>With deep Q-networks, we often utilize this technique called </a:t>
            </a:r>
            <a:r>
              <a:rPr b="0" i="1" lang="fr-TN" sz="1100" u="none" cap="none" strike="noStrike">
                <a:solidFill>
                  <a:srgbClr val="212529"/>
                </a:solidFill>
                <a:highlight>
                  <a:srgbClr val="00FFFF"/>
                </a:highlight>
                <a:latin typeface="Arial"/>
                <a:ea typeface="Arial"/>
                <a:cs typeface="Arial"/>
                <a:sym typeface="Arial"/>
              </a:rPr>
              <a:t>experience replay</a:t>
            </a:r>
            <a:r>
              <a:rPr b="0" i="0" lang="fr-TN" sz="1100" u="none" cap="none" strike="noStrike">
                <a:solidFill>
                  <a:srgbClr val="212529"/>
                </a:solidFill>
                <a:latin typeface="Arial"/>
                <a:ea typeface="Arial"/>
                <a:cs typeface="Arial"/>
                <a:sym typeface="Arial"/>
              </a:rPr>
              <a:t> during training. With experience replay, we store the agent's experiences at each time step in a data set called the </a:t>
            </a:r>
            <a:r>
              <a:rPr b="0" i="1" lang="fr-TN" sz="1100" u="none" cap="none" strike="noStrike">
                <a:solidFill>
                  <a:srgbClr val="212529"/>
                </a:solidFill>
                <a:highlight>
                  <a:srgbClr val="00FFFF"/>
                </a:highlight>
                <a:latin typeface="Arial"/>
                <a:ea typeface="Arial"/>
                <a:cs typeface="Arial"/>
                <a:sym typeface="Arial"/>
              </a:rPr>
              <a:t>replay memory</a:t>
            </a:r>
            <a:r>
              <a:rPr b="0" i="0" lang="fr-TN" sz="1100" u="none" cap="none" strike="noStrike">
                <a:solidFill>
                  <a:srgbClr val="212529"/>
                </a:solidFill>
                <a:latin typeface="Arial"/>
                <a:ea typeface="Arial"/>
                <a:cs typeface="Arial"/>
                <a:sym typeface="Arial"/>
              </a:rPr>
              <a:t>. We represent the agent’s experience at time t as et.</a:t>
            </a:r>
            <a:endParaRPr/>
          </a:p>
          <a:p>
            <a:pPr indent="0" lvl="0" marL="0" marR="0" rtl="0" algn="l">
              <a:lnSpc>
                <a:spcPct val="100000"/>
              </a:lnSpc>
              <a:spcBef>
                <a:spcPts val="0"/>
              </a:spcBef>
              <a:spcAft>
                <a:spcPts val="0"/>
              </a:spcAft>
              <a:buNone/>
            </a:pPr>
            <a:r>
              <a:t/>
            </a:r>
            <a:endParaRPr b="0" i="0" sz="1100" u="none" cap="none" strike="noStrike">
              <a:solidFill>
                <a:srgbClr val="212529"/>
              </a:solidFill>
              <a:latin typeface="Arial"/>
              <a:ea typeface="Arial"/>
              <a:cs typeface="Arial"/>
              <a:sym typeface="Arial"/>
            </a:endParaRPr>
          </a:p>
          <a:p>
            <a:pPr indent="0" lvl="0" marL="0" marR="0" rtl="0" algn="l">
              <a:lnSpc>
                <a:spcPct val="100000"/>
              </a:lnSpc>
              <a:spcBef>
                <a:spcPts val="0"/>
              </a:spcBef>
              <a:spcAft>
                <a:spcPts val="0"/>
              </a:spcAft>
              <a:buNone/>
            </a:pPr>
            <a:r>
              <a:rPr b="0" i="0" lang="fr-TN" sz="1100" u="none" cap="none" strike="noStrike">
                <a:solidFill>
                  <a:srgbClr val="212529"/>
                </a:solidFill>
                <a:latin typeface="Arial"/>
                <a:ea typeface="Arial"/>
                <a:cs typeface="Arial"/>
                <a:sym typeface="Arial"/>
              </a:rPr>
              <a:t>At time t, the agent's experience et is defined as this tuple:</a:t>
            </a:r>
            <a:endParaRPr/>
          </a:p>
        </p:txBody>
      </p:sp>
      <p:pic>
        <p:nvPicPr>
          <p:cNvPr id="1564" name="Google Shape;1564;p48"/>
          <p:cNvPicPr preferRelativeResize="0"/>
          <p:nvPr/>
        </p:nvPicPr>
        <p:blipFill rotWithShape="1">
          <a:blip r:embed="rId3">
            <a:alphaModFix/>
          </a:blip>
          <a:srcRect b="0" l="0" r="0" t="0"/>
          <a:stretch/>
        </p:blipFill>
        <p:spPr>
          <a:xfrm>
            <a:off x="4223658" y="1829162"/>
            <a:ext cx="2293819" cy="434378"/>
          </a:xfrm>
          <a:prstGeom prst="rect">
            <a:avLst/>
          </a:prstGeom>
          <a:noFill/>
          <a:ln cap="flat" cmpd="sng" w="9525">
            <a:solidFill>
              <a:srgbClr val="00B0F0"/>
            </a:solidFill>
            <a:prstDash val="solid"/>
            <a:round/>
            <a:headEnd len="sm" w="sm" type="none"/>
            <a:tailEnd len="sm" w="sm" type="none"/>
          </a:ln>
        </p:spPr>
      </p:pic>
      <p:sp>
        <p:nvSpPr>
          <p:cNvPr id="1565" name="Google Shape;1565;p48"/>
          <p:cNvSpPr/>
          <p:nvPr/>
        </p:nvSpPr>
        <p:spPr>
          <a:xfrm>
            <a:off x="471714" y="2525140"/>
            <a:ext cx="72498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This tuple contains the state of the environment </a:t>
            </a:r>
            <a:r>
              <a:rPr b="0" i="0" lang="fr-TN" sz="1200" u="none" cap="none" strike="noStrike">
                <a:solidFill>
                  <a:srgbClr val="000000"/>
                </a:solidFill>
                <a:latin typeface="Arial"/>
                <a:ea typeface="Arial"/>
                <a:cs typeface="Arial"/>
                <a:sym typeface="Arial"/>
              </a:rPr>
              <a:t>st</a:t>
            </a:r>
            <a:r>
              <a:rPr b="0" i="0" lang="fr-TN" sz="1200" u="none" cap="none" strike="noStrike">
                <a:solidFill>
                  <a:srgbClr val="212529"/>
                </a:solidFill>
                <a:latin typeface="Arial"/>
                <a:ea typeface="Arial"/>
                <a:cs typeface="Arial"/>
                <a:sym typeface="Arial"/>
              </a:rPr>
              <a:t>, the action </a:t>
            </a:r>
            <a:r>
              <a:rPr b="0" i="0" lang="fr-TN" sz="1200" u="none" cap="none" strike="noStrike">
                <a:solidFill>
                  <a:srgbClr val="000000"/>
                </a:solidFill>
                <a:latin typeface="Arial"/>
                <a:ea typeface="Arial"/>
                <a:cs typeface="Arial"/>
                <a:sym typeface="Arial"/>
              </a:rPr>
              <a:t>at</a:t>
            </a:r>
            <a:r>
              <a:rPr b="0" i="0" lang="fr-TN" sz="1200" u="none" cap="none" strike="noStrike">
                <a:solidFill>
                  <a:srgbClr val="212529"/>
                </a:solidFill>
                <a:latin typeface="Arial"/>
                <a:ea typeface="Arial"/>
                <a:cs typeface="Arial"/>
                <a:sym typeface="Arial"/>
              </a:rPr>
              <a:t> taken from state </a:t>
            </a:r>
            <a:r>
              <a:rPr b="0" i="0" lang="fr-TN" sz="1200" u="none" cap="none" strike="noStrike">
                <a:solidFill>
                  <a:srgbClr val="000000"/>
                </a:solidFill>
                <a:latin typeface="Arial"/>
                <a:ea typeface="Arial"/>
                <a:cs typeface="Arial"/>
                <a:sym typeface="Arial"/>
              </a:rPr>
              <a:t>st</a:t>
            </a:r>
            <a:r>
              <a:rPr b="0" i="0" lang="fr-TN" sz="1200" u="none" cap="none" strike="noStrike">
                <a:solidFill>
                  <a:srgbClr val="212529"/>
                </a:solidFill>
                <a:latin typeface="Arial"/>
                <a:ea typeface="Arial"/>
                <a:cs typeface="Arial"/>
                <a:sym typeface="Arial"/>
              </a:rPr>
              <a:t>, the reward </a:t>
            </a:r>
            <a:r>
              <a:rPr b="0" i="0" lang="fr-TN" sz="1200" u="none" cap="none" strike="noStrike">
                <a:solidFill>
                  <a:srgbClr val="000000"/>
                </a:solidFill>
                <a:latin typeface="Arial"/>
                <a:ea typeface="Arial"/>
                <a:cs typeface="Arial"/>
                <a:sym typeface="Arial"/>
              </a:rPr>
              <a:t>rt+1</a:t>
            </a:r>
            <a:r>
              <a:rPr b="0" i="0" lang="fr-TN" sz="1200" u="none" cap="none" strike="noStrike">
                <a:solidFill>
                  <a:srgbClr val="212529"/>
                </a:solidFill>
                <a:latin typeface="Arial"/>
                <a:ea typeface="Arial"/>
                <a:cs typeface="Arial"/>
                <a:sym typeface="Arial"/>
              </a:rPr>
              <a:t> given to the agent at time </a:t>
            </a:r>
            <a:r>
              <a:rPr b="0" i="0" lang="fr-TN" sz="1200" u="none" cap="none" strike="noStrike">
                <a:solidFill>
                  <a:srgbClr val="000000"/>
                </a:solidFill>
                <a:latin typeface="Arial"/>
                <a:ea typeface="Arial"/>
                <a:cs typeface="Arial"/>
                <a:sym typeface="Arial"/>
              </a:rPr>
              <a:t>t+1</a:t>
            </a:r>
            <a:r>
              <a:rPr b="0" i="0" lang="fr-TN" sz="1200" u="none" cap="none" strike="noStrike">
                <a:solidFill>
                  <a:srgbClr val="212529"/>
                </a:solidFill>
                <a:latin typeface="Arial"/>
                <a:ea typeface="Arial"/>
                <a:cs typeface="Arial"/>
                <a:sym typeface="Arial"/>
              </a:rPr>
              <a:t> as a result of the previous state-action pair </a:t>
            </a:r>
            <a:r>
              <a:rPr b="0" i="0" lang="fr-TN" sz="1200" u="none" cap="none" strike="noStrike">
                <a:solidFill>
                  <a:srgbClr val="000000"/>
                </a:solidFill>
                <a:latin typeface="Arial"/>
                <a:ea typeface="Arial"/>
                <a:cs typeface="Arial"/>
                <a:sym typeface="Arial"/>
              </a:rPr>
              <a:t>(st,at)</a:t>
            </a:r>
            <a:r>
              <a:rPr b="0" i="0" lang="fr-TN" sz="1200" u="none" cap="none" strike="noStrike">
                <a:solidFill>
                  <a:srgbClr val="212529"/>
                </a:solidFill>
                <a:latin typeface="Arial"/>
                <a:ea typeface="Arial"/>
                <a:cs typeface="Arial"/>
                <a:sym typeface="Arial"/>
              </a:rPr>
              <a:t>, and the next state of the environment </a:t>
            </a:r>
            <a:r>
              <a:rPr b="0" i="0" lang="fr-TN" sz="1200" u="none" cap="none" strike="noStrike">
                <a:solidFill>
                  <a:srgbClr val="000000"/>
                </a:solidFill>
                <a:latin typeface="Arial"/>
                <a:ea typeface="Arial"/>
                <a:cs typeface="Arial"/>
                <a:sym typeface="Arial"/>
              </a:rPr>
              <a:t>st+1</a:t>
            </a:r>
            <a:r>
              <a:rPr b="0" i="0" lang="fr-TN" sz="1200" u="none" cap="none" strike="noStrike">
                <a:solidFill>
                  <a:srgbClr val="212529"/>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2"/>
                                        </p:tgtEl>
                                        <p:attrNameLst>
                                          <p:attrName>style.visibility</p:attrName>
                                        </p:attrNameLst>
                                      </p:cBhvr>
                                      <p:to>
                                        <p:strVal val="visible"/>
                                      </p:to>
                                    </p:set>
                                    <p:anim calcmode="lin" valueType="num">
                                      <p:cBhvr additive="base">
                                        <p:cTn dur="500"/>
                                        <p:tgtEl>
                                          <p:spTgt spid="15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3"/>
                                        </p:tgtEl>
                                        <p:attrNameLst>
                                          <p:attrName>style.visibility</p:attrName>
                                        </p:attrNameLst>
                                      </p:cBhvr>
                                      <p:to>
                                        <p:strVal val="visible"/>
                                      </p:to>
                                    </p:set>
                                    <p:anim calcmode="lin" valueType="num">
                                      <p:cBhvr additive="base">
                                        <p:cTn dur="500"/>
                                        <p:tgtEl>
                                          <p:spTgt spid="1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5"/>
                                        </p:tgtEl>
                                        <p:attrNameLst>
                                          <p:attrName>style.visibility</p:attrName>
                                        </p:attrNameLst>
                                      </p:cBhvr>
                                      <p:to>
                                        <p:strVal val="visible"/>
                                      </p:to>
                                    </p:set>
                                    <p:anim calcmode="lin" valueType="num">
                                      <p:cBhvr additive="base">
                                        <p:cTn dur="500"/>
                                        <p:tgtEl>
                                          <p:spTgt spid="15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4"/>
                                        </p:tgtEl>
                                        <p:attrNameLst>
                                          <p:attrName>style.visibility</p:attrName>
                                        </p:attrNameLst>
                                      </p:cBhvr>
                                      <p:to>
                                        <p:strVal val="visible"/>
                                      </p:to>
                                    </p:set>
                                    <p:anim calcmode="lin" valueType="num">
                                      <p:cBhvr additive="base">
                                        <p:cTn dur="500"/>
                                        <p:tgtEl>
                                          <p:spTgt spid="15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49"/>
          <p:cNvPicPr preferRelativeResize="0"/>
          <p:nvPr/>
        </p:nvPicPr>
        <p:blipFill rotWithShape="1">
          <a:blip r:embed="rId3">
            <a:alphaModFix/>
          </a:blip>
          <a:srcRect b="0" l="0" r="0" t="0"/>
          <a:stretch/>
        </p:blipFill>
        <p:spPr>
          <a:xfrm>
            <a:off x="5993580" y="737234"/>
            <a:ext cx="2005771" cy="3268980"/>
          </a:xfrm>
          <a:prstGeom prst="rect">
            <a:avLst/>
          </a:prstGeom>
          <a:noFill/>
          <a:ln>
            <a:noFill/>
          </a:ln>
        </p:spPr>
      </p:pic>
      <p:sp>
        <p:nvSpPr>
          <p:cNvPr id="1571" name="Google Shape;1571;p49"/>
          <p:cNvSpPr/>
          <p:nvPr/>
        </p:nvSpPr>
        <p:spPr>
          <a:xfrm>
            <a:off x="442686" y="846469"/>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The agent's experiences at each time step are stored in a replay memory with a finite size, keeping only the most recent experiences. This ensures efficient learning while managing memory constraints.</a:t>
            </a:r>
            <a:endParaRPr b="0" i="0" sz="1200" u="none" cap="none" strike="noStrike">
              <a:solidFill>
                <a:srgbClr val="000000"/>
              </a:solidFill>
              <a:latin typeface="Arial"/>
              <a:ea typeface="Arial"/>
              <a:cs typeface="Arial"/>
              <a:sym typeface="Arial"/>
            </a:endParaRPr>
          </a:p>
        </p:txBody>
      </p:sp>
      <p:sp>
        <p:nvSpPr>
          <p:cNvPr id="1572" name="Google Shape;1572;p49"/>
          <p:cNvSpPr/>
          <p:nvPr/>
        </p:nvSpPr>
        <p:spPr>
          <a:xfrm>
            <a:off x="442685" y="2478666"/>
            <a:ext cx="524460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000000"/>
                </a:solidFill>
                <a:latin typeface="Arial"/>
                <a:ea typeface="Arial"/>
                <a:cs typeface="Arial"/>
                <a:sym typeface="Arial"/>
              </a:rPr>
              <a:t>The replay memory dataset is randomly sampled to train the network, allowing the agent to learn from past experiences. This process of storing and sampling experiences is known </a:t>
            </a:r>
            <a:r>
              <a:rPr b="0" i="0" lang="fr-TN" sz="1200" u="none" cap="none" strike="noStrike">
                <a:solidFill>
                  <a:srgbClr val="000000"/>
                </a:solidFill>
                <a:highlight>
                  <a:srgbClr val="FFFF00"/>
                </a:highlight>
                <a:latin typeface="Arial"/>
                <a:ea typeface="Arial"/>
                <a:cs typeface="Arial"/>
                <a:sym typeface="Arial"/>
              </a:rPr>
              <a:t>as experience replay</a:t>
            </a:r>
            <a:r>
              <a:rPr b="0" i="0" lang="fr-T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1"/>
                                        </p:tgtEl>
                                        <p:attrNameLst>
                                          <p:attrName>style.visibility</p:attrName>
                                        </p:attrNameLst>
                                      </p:cBhvr>
                                      <p:to>
                                        <p:strVal val="visible"/>
                                      </p:to>
                                    </p:set>
                                    <p:anim calcmode="lin" valueType="num">
                                      <p:cBhvr additive="base">
                                        <p:cTn dur="500"/>
                                        <p:tgtEl>
                                          <p:spTgt spid="15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2"/>
                                        </p:tgtEl>
                                        <p:attrNameLst>
                                          <p:attrName>style.visibility</p:attrName>
                                        </p:attrNameLst>
                                      </p:cBhvr>
                                      <p:to>
                                        <p:strVal val="visible"/>
                                      </p:to>
                                    </p:set>
                                    <p:anim calcmode="lin" valueType="num">
                                      <p:cBhvr additive="base">
                                        <p:cTn dur="500"/>
                                        <p:tgtEl>
                                          <p:spTgt spid="15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0"/>
                                        </p:tgtEl>
                                        <p:attrNameLst>
                                          <p:attrName>style.visibility</p:attrName>
                                        </p:attrNameLst>
                                      </p:cBhvr>
                                      <p:to>
                                        <p:strVal val="visible"/>
                                      </p:to>
                                    </p:set>
                                    <p:anim calcmode="lin" valueType="num">
                                      <p:cBhvr additive="base">
                                        <p:cTn dur="500"/>
                                        <p:tgtEl>
                                          <p:spTgt spid="15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5"/>
          <p:cNvSpPr txBox="1"/>
          <p:nvPr>
            <p:ph type="ctrTitle"/>
          </p:nvPr>
        </p:nvSpPr>
        <p:spPr>
          <a:xfrm>
            <a:off x="352292" y="32196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fr-TN" sz="2000">
                <a:solidFill>
                  <a:srgbClr val="002060"/>
                </a:solidFill>
                <a:latin typeface="Overpass Black"/>
                <a:ea typeface="Overpass Black"/>
                <a:cs typeface="Overpass Black"/>
                <a:sym typeface="Overpass Black"/>
              </a:rPr>
              <a:t>Components of an MDP</a:t>
            </a:r>
            <a:endParaRPr/>
          </a:p>
        </p:txBody>
      </p:sp>
      <p:sp>
        <p:nvSpPr>
          <p:cNvPr id="1013" name="Google Shape;1013;p5"/>
          <p:cNvSpPr/>
          <p:nvPr/>
        </p:nvSpPr>
        <p:spPr>
          <a:xfrm>
            <a:off x="115064" y="1885887"/>
            <a:ext cx="1243165" cy="1169551"/>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Char char="•"/>
            </a:pPr>
            <a:r>
              <a:rPr b="0" i="0" lang="fr-TN" sz="1400" u="none" cap="none" strike="noStrike">
                <a:solidFill>
                  <a:srgbClr val="212529"/>
                </a:solidFill>
                <a:latin typeface="Roboto"/>
                <a:ea typeface="Roboto"/>
                <a:cs typeface="Roboto"/>
                <a:sym typeface="Roboto"/>
              </a:rPr>
              <a:t>Agent</a:t>
            </a:r>
            <a:endParaRPr/>
          </a:p>
          <a:p>
            <a:pPr indent="-88900" lvl="0" marL="0" marR="0" rtl="0" algn="l">
              <a:lnSpc>
                <a:spcPct val="100000"/>
              </a:lnSpc>
              <a:spcBef>
                <a:spcPts val="0"/>
              </a:spcBef>
              <a:spcAft>
                <a:spcPts val="0"/>
              </a:spcAft>
              <a:buClr>
                <a:srgbClr val="000000"/>
              </a:buClr>
              <a:buSzPts val="1400"/>
              <a:buFont typeface="Arial"/>
              <a:buChar char="•"/>
            </a:pPr>
            <a:r>
              <a:rPr b="0" i="0" lang="fr-TN" sz="1400" u="none" cap="none" strike="noStrike">
                <a:solidFill>
                  <a:srgbClr val="212529"/>
                </a:solidFill>
                <a:latin typeface="Roboto"/>
                <a:ea typeface="Roboto"/>
                <a:cs typeface="Roboto"/>
                <a:sym typeface="Roboto"/>
              </a:rPr>
              <a:t>Environment</a:t>
            </a:r>
            <a:endParaRPr/>
          </a:p>
          <a:p>
            <a:pPr indent="-88900" lvl="0" marL="0" marR="0" rtl="0" algn="l">
              <a:lnSpc>
                <a:spcPct val="100000"/>
              </a:lnSpc>
              <a:spcBef>
                <a:spcPts val="0"/>
              </a:spcBef>
              <a:spcAft>
                <a:spcPts val="0"/>
              </a:spcAft>
              <a:buClr>
                <a:srgbClr val="000000"/>
              </a:buClr>
              <a:buSzPts val="1400"/>
              <a:buFont typeface="Arial"/>
              <a:buChar char="•"/>
            </a:pPr>
            <a:r>
              <a:rPr b="0" i="0" lang="fr-TN" sz="1400" u="none" cap="none" strike="noStrike">
                <a:solidFill>
                  <a:srgbClr val="212529"/>
                </a:solidFill>
                <a:latin typeface="Roboto"/>
                <a:ea typeface="Roboto"/>
                <a:cs typeface="Roboto"/>
                <a:sym typeface="Roboto"/>
              </a:rPr>
              <a:t>State</a:t>
            </a:r>
            <a:endParaRPr/>
          </a:p>
          <a:p>
            <a:pPr indent="-88900" lvl="0" marL="0" marR="0" rtl="0" algn="l">
              <a:lnSpc>
                <a:spcPct val="100000"/>
              </a:lnSpc>
              <a:spcBef>
                <a:spcPts val="0"/>
              </a:spcBef>
              <a:spcAft>
                <a:spcPts val="0"/>
              </a:spcAft>
              <a:buClr>
                <a:srgbClr val="000000"/>
              </a:buClr>
              <a:buSzPts val="1400"/>
              <a:buFont typeface="Arial"/>
              <a:buChar char="•"/>
            </a:pPr>
            <a:r>
              <a:rPr b="0" i="0" lang="fr-TN" sz="1400" u="none" cap="none" strike="noStrike">
                <a:solidFill>
                  <a:srgbClr val="212529"/>
                </a:solidFill>
                <a:latin typeface="Roboto"/>
                <a:ea typeface="Roboto"/>
                <a:cs typeface="Roboto"/>
                <a:sym typeface="Roboto"/>
              </a:rPr>
              <a:t>Action</a:t>
            </a:r>
            <a:endParaRPr/>
          </a:p>
          <a:p>
            <a:pPr indent="-88900" lvl="0" marL="0" marR="0" rtl="0" algn="l">
              <a:lnSpc>
                <a:spcPct val="100000"/>
              </a:lnSpc>
              <a:spcBef>
                <a:spcPts val="0"/>
              </a:spcBef>
              <a:spcAft>
                <a:spcPts val="0"/>
              </a:spcAft>
              <a:buClr>
                <a:srgbClr val="000000"/>
              </a:buClr>
              <a:buSzPts val="1400"/>
              <a:buFont typeface="Arial"/>
              <a:buChar char="•"/>
            </a:pPr>
            <a:r>
              <a:rPr b="0" i="0" lang="fr-TN" sz="1400" u="none" cap="none" strike="noStrike">
                <a:solidFill>
                  <a:srgbClr val="212529"/>
                </a:solidFill>
                <a:latin typeface="Roboto"/>
                <a:ea typeface="Roboto"/>
                <a:cs typeface="Roboto"/>
                <a:sym typeface="Roboto"/>
              </a:rPr>
              <a:t>Reward</a:t>
            </a:r>
            <a:endParaRPr/>
          </a:p>
        </p:txBody>
      </p:sp>
      <p:pic>
        <p:nvPicPr>
          <p:cNvPr descr="Reinforcement learning based on routing with infrastructure nodes for data  dissemination in vehicular networks (RRIN) | Wireless Networks" id="1014" name="Google Shape;1014;p5"/>
          <p:cNvPicPr preferRelativeResize="0"/>
          <p:nvPr/>
        </p:nvPicPr>
        <p:blipFill rotWithShape="1">
          <a:blip r:embed="rId3">
            <a:alphaModFix/>
          </a:blip>
          <a:srcRect b="0" l="0" r="0" t="0"/>
          <a:stretch/>
        </p:blipFill>
        <p:spPr>
          <a:xfrm>
            <a:off x="1934803" y="1565440"/>
            <a:ext cx="4335127" cy="2035395"/>
          </a:xfrm>
          <a:prstGeom prst="rect">
            <a:avLst/>
          </a:prstGeom>
          <a:noFill/>
          <a:ln>
            <a:noFill/>
          </a:ln>
        </p:spPr>
      </p:pic>
      <p:sp>
        <p:nvSpPr>
          <p:cNvPr id="1015" name="Google Shape;1015;p5"/>
          <p:cNvSpPr/>
          <p:nvPr/>
        </p:nvSpPr>
        <p:spPr>
          <a:xfrm>
            <a:off x="6461119" y="1893262"/>
            <a:ext cx="256781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The agent iteratively selects actions, transitions between states, and receives rewards, forming a trajectory of its interactions.</a:t>
            </a:r>
            <a:endParaRPr b="0" i="0" sz="1400" u="none" cap="none" strike="noStrike">
              <a:solidFill>
                <a:srgbClr val="000000"/>
              </a:solidFill>
              <a:latin typeface="Arial"/>
              <a:ea typeface="Arial"/>
              <a:cs typeface="Arial"/>
              <a:sym typeface="Arial"/>
            </a:endParaRPr>
          </a:p>
        </p:txBody>
      </p:sp>
      <p:sp>
        <p:nvSpPr>
          <p:cNvPr id="1016" name="Google Shape;1016;p5"/>
          <p:cNvSpPr/>
          <p:nvPr/>
        </p:nvSpPr>
        <p:spPr>
          <a:xfrm>
            <a:off x="2073378" y="4138858"/>
            <a:ext cx="438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It is the agent's goal to maximize the cumulative rewards.</a:t>
            </a:r>
            <a:endParaRPr b="0" i="0" sz="1400" u="none" cap="none" strike="noStrike">
              <a:solidFill>
                <a:srgbClr val="000000"/>
              </a:solidFill>
              <a:latin typeface="Arial"/>
              <a:ea typeface="Arial"/>
              <a:cs typeface="Arial"/>
              <a:sym typeface="Arial"/>
            </a:endParaRPr>
          </a:p>
        </p:txBody>
      </p:sp>
      <p:sp>
        <p:nvSpPr>
          <p:cNvPr id="1017" name="Google Shape;1017;p5"/>
          <p:cNvSpPr/>
          <p:nvPr/>
        </p:nvSpPr>
        <p:spPr>
          <a:xfrm>
            <a:off x="115063" y="1794451"/>
            <a:ext cx="1243166" cy="1260987"/>
          </a:xfrm>
          <a:prstGeom prst="rect">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8" name="Google Shape;1018;p5"/>
          <p:cNvSpPr/>
          <p:nvPr/>
        </p:nvSpPr>
        <p:spPr>
          <a:xfrm>
            <a:off x="1470229" y="4162855"/>
            <a:ext cx="628036" cy="259781"/>
          </a:xfrm>
          <a:prstGeom prst="right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3"/>
                                        </p:tgtEl>
                                        <p:attrNameLst>
                                          <p:attrName>style.visibility</p:attrName>
                                        </p:attrNameLst>
                                      </p:cBhvr>
                                      <p:to>
                                        <p:strVal val="visible"/>
                                      </p:to>
                                    </p:set>
                                    <p:anim calcmode="lin" valueType="num">
                                      <p:cBhvr additive="base">
                                        <p:cTn dur="500"/>
                                        <p:tgtEl>
                                          <p:spTgt spid="10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4"/>
                                        </p:tgtEl>
                                        <p:attrNameLst>
                                          <p:attrName>style.visibility</p:attrName>
                                        </p:attrNameLst>
                                      </p:cBhvr>
                                      <p:to>
                                        <p:strVal val="visible"/>
                                      </p:to>
                                    </p:set>
                                    <p:anim calcmode="lin" valueType="num">
                                      <p:cBhvr additive="base">
                                        <p:cTn dur="500"/>
                                        <p:tgtEl>
                                          <p:spTgt spid="10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5"/>
                                        </p:tgtEl>
                                        <p:attrNameLst>
                                          <p:attrName>style.visibility</p:attrName>
                                        </p:attrNameLst>
                                      </p:cBhvr>
                                      <p:to>
                                        <p:strVal val="visible"/>
                                      </p:to>
                                    </p:set>
                                    <p:anim calcmode="lin" valueType="num">
                                      <p:cBhvr additive="base">
                                        <p:cTn dur="500"/>
                                        <p:tgtEl>
                                          <p:spTgt spid="10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500"/>
                                        <p:tgtEl>
                                          <p:spTgt spid="10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500"/>
                                        <p:tgtEl>
                                          <p:spTgt spid="10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8"/>
                                        </p:tgtEl>
                                        <p:attrNameLst>
                                          <p:attrName>style.visibility</p:attrName>
                                        </p:attrNameLst>
                                      </p:cBhvr>
                                      <p:to>
                                        <p:strVal val="visible"/>
                                      </p:to>
                                    </p:set>
                                    <p:anim calcmode="lin" valueType="num">
                                      <p:cBhvr additive="base">
                                        <p:cTn dur="500"/>
                                        <p:tgtEl>
                                          <p:spTgt spid="10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50"/>
          <p:cNvSpPr/>
          <p:nvPr/>
        </p:nvSpPr>
        <p:spPr>
          <a:xfrm>
            <a:off x="1051207" y="290751"/>
            <a:ext cx="28712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212529"/>
                </a:solidFill>
                <a:latin typeface="Arial"/>
                <a:ea typeface="Arial"/>
                <a:cs typeface="Arial"/>
                <a:sym typeface="Arial"/>
              </a:rPr>
              <a:t>Why use experience replay?</a:t>
            </a:r>
            <a:endParaRPr/>
          </a:p>
        </p:txBody>
      </p:sp>
      <p:sp>
        <p:nvSpPr>
          <p:cNvPr id="1578" name="Google Shape;1578;p50"/>
          <p:cNvSpPr/>
          <p:nvPr/>
        </p:nvSpPr>
        <p:spPr>
          <a:xfrm>
            <a:off x="648856" y="986317"/>
            <a:ext cx="75455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Why would we choose to train the network on random samples from replay memory, rather than just providing the network with the sequential experiences as they occur in the environment?</a:t>
            </a:r>
            <a:endParaRPr/>
          </a:p>
        </p:txBody>
      </p:sp>
      <p:sp>
        <p:nvSpPr>
          <p:cNvPr id="1579" name="Google Shape;1579;p50"/>
          <p:cNvSpPr/>
          <p:nvPr/>
        </p:nvSpPr>
        <p:spPr>
          <a:xfrm>
            <a:off x="1302327" y="1894460"/>
            <a:ext cx="7315201" cy="30777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A key reason for using replay memory is to break the correlation between consecutive samples.</a:t>
            </a:r>
            <a:endParaRPr/>
          </a:p>
        </p:txBody>
      </p:sp>
      <p:sp>
        <p:nvSpPr>
          <p:cNvPr id="1580" name="Google Shape;1580;p50"/>
          <p:cNvSpPr/>
          <p:nvPr/>
        </p:nvSpPr>
        <p:spPr>
          <a:xfrm>
            <a:off x="437289" y="2697312"/>
            <a:ext cx="79686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If the network learned only from consecutive samples of experience as they occurred sequentially in the environment, the samples would be highly correlated and would therefore lead to inefficient learning. Taking random samples from replay memory breaks this correlation.</a:t>
            </a:r>
            <a:endParaRPr/>
          </a:p>
        </p:txBody>
      </p:sp>
      <p:cxnSp>
        <p:nvCxnSpPr>
          <p:cNvPr id="1581" name="Google Shape;1581;p50"/>
          <p:cNvCxnSpPr>
            <a:endCxn id="1579" idx="1"/>
          </p:cNvCxnSpPr>
          <p:nvPr/>
        </p:nvCxnSpPr>
        <p:spPr>
          <a:xfrm flipH="1" rot="-5400000">
            <a:off x="968277" y="1714299"/>
            <a:ext cx="474000" cy="194100"/>
          </a:xfrm>
          <a:prstGeom prst="bentConnector2">
            <a:avLst/>
          </a:prstGeom>
          <a:noFill/>
          <a:ln cap="flat" cmpd="sng" w="9525">
            <a:solidFill>
              <a:srgbClr val="3781C4"/>
            </a:solidFill>
            <a:prstDash val="solid"/>
            <a:round/>
            <a:headEnd len="sm" w="sm" type="none"/>
            <a:tailEnd len="med" w="med" type="triangle"/>
          </a:ln>
        </p:spPr>
      </p:cxnSp>
      <p:pic>
        <p:nvPicPr>
          <p:cNvPr id="1582" name="Google Shape;1582;p50"/>
          <p:cNvPicPr preferRelativeResize="0"/>
          <p:nvPr/>
        </p:nvPicPr>
        <p:blipFill rotWithShape="1">
          <a:blip r:embed="rId3">
            <a:alphaModFix/>
          </a:blip>
          <a:srcRect b="0" l="0" r="0" t="0"/>
          <a:stretch/>
        </p:blipFill>
        <p:spPr>
          <a:xfrm>
            <a:off x="2029655" y="3343643"/>
            <a:ext cx="1754812" cy="1477619"/>
          </a:xfrm>
          <a:prstGeom prst="rect">
            <a:avLst/>
          </a:prstGeom>
          <a:noFill/>
          <a:ln>
            <a:noFill/>
          </a:ln>
        </p:spPr>
      </p:pic>
      <p:pic>
        <p:nvPicPr>
          <p:cNvPr id="1583" name="Google Shape;1583;p50"/>
          <p:cNvPicPr preferRelativeResize="0"/>
          <p:nvPr/>
        </p:nvPicPr>
        <p:blipFill rotWithShape="1">
          <a:blip r:embed="rId4">
            <a:alphaModFix/>
          </a:blip>
          <a:srcRect b="0" l="0" r="0" t="0"/>
          <a:stretch/>
        </p:blipFill>
        <p:spPr>
          <a:xfrm>
            <a:off x="5027905" y="3253797"/>
            <a:ext cx="1754812" cy="1567465"/>
          </a:xfrm>
          <a:prstGeom prst="rect">
            <a:avLst/>
          </a:prstGeom>
          <a:noFill/>
          <a:ln>
            <a:noFill/>
          </a:ln>
        </p:spPr>
      </p:pic>
      <p:sp>
        <p:nvSpPr>
          <p:cNvPr id="1584" name="Google Shape;1584;p50"/>
          <p:cNvSpPr/>
          <p:nvPr/>
        </p:nvSpPr>
        <p:spPr>
          <a:xfrm>
            <a:off x="4281055" y="4037529"/>
            <a:ext cx="367145" cy="208889"/>
          </a:xfrm>
          <a:prstGeom prst="right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8"/>
                                        </p:tgtEl>
                                        <p:attrNameLst>
                                          <p:attrName>style.visibility</p:attrName>
                                        </p:attrNameLst>
                                      </p:cBhvr>
                                      <p:to>
                                        <p:strVal val="visible"/>
                                      </p:to>
                                    </p:set>
                                    <p:anim calcmode="lin" valueType="num">
                                      <p:cBhvr additive="base">
                                        <p:cTn dur="500"/>
                                        <p:tgtEl>
                                          <p:spTgt spid="15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1"/>
                                        </p:tgtEl>
                                        <p:attrNameLst>
                                          <p:attrName>style.visibility</p:attrName>
                                        </p:attrNameLst>
                                      </p:cBhvr>
                                      <p:to>
                                        <p:strVal val="visible"/>
                                      </p:to>
                                    </p:set>
                                    <p:anim calcmode="lin" valueType="num">
                                      <p:cBhvr additive="base">
                                        <p:cTn dur="500"/>
                                        <p:tgtEl>
                                          <p:spTgt spid="15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9"/>
                                        </p:tgtEl>
                                        <p:attrNameLst>
                                          <p:attrName>style.visibility</p:attrName>
                                        </p:attrNameLst>
                                      </p:cBhvr>
                                      <p:to>
                                        <p:strVal val="visible"/>
                                      </p:to>
                                    </p:set>
                                    <p:anim calcmode="lin" valueType="num">
                                      <p:cBhvr additive="base">
                                        <p:cTn dur="500"/>
                                        <p:tgtEl>
                                          <p:spTgt spid="15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0"/>
                                        </p:tgtEl>
                                        <p:attrNameLst>
                                          <p:attrName>style.visibility</p:attrName>
                                        </p:attrNameLst>
                                      </p:cBhvr>
                                      <p:to>
                                        <p:strVal val="visible"/>
                                      </p:to>
                                    </p:set>
                                    <p:anim calcmode="lin" valueType="num">
                                      <p:cBhvr additive="base">
                                        <p:cTn dur="500"/>
                                        <p:tgtEl>
                                          <p:spTgt spid="15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82"/>
                                        </p:tgtEl>
                                        <p:attrNameLst>
                                          <p:attrName>style.visibility</p:attrName>
                                        </p:attrNameLst>
                                      </p:cBhvr>
                                      <p:to>
                                        <p:strVal val="visible"/>
                                      </p:to>
                                    </p:set>
                                    <p:anim calcmode="lin" valueType="num">
                                      <p:cBhvr additive="base">
                                        <p:cTn dur="500"/>
                                        <p:tgtEl>
                                          <p:spTgt spid="15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84"/>
                                        </p:tgtEl>
                                        <p:attrNameLst>
                                          <p:attrName>style.visibility</p:attrName>
                                        </p:attrNameLst>
                                      </p:cBhvr>
                                      <p:to>
                                        <p:strVal val="visible"/>
                                      </p:to>
                                    </p:set>
                                    <p:anim calcmode="lin" valueType="num">
                                      <p:cBhvr additive="base">
                                        <p:cTn dur="500"/>
                                        <p:tgtEl>
                                          <p:spTgt spid="15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83"/>
                                        </p:tgtEl>
                                        <p:attrNameLst>
                                          <p:attrName>style.visibility</p:attrName>
                                        </p:attrNameLst>
                                      </p:cBhvr>
                                      <p:to>
                                        <p:strVal val="visible"/>
                                      </p:to>
                                    </p:set>
                                    <p:anim calcmode="lin" valueType="num">
                                      <p:cBhvr additive="base">
                                        <p:cTn dur="500"/>
                                        <p:tgtEl>
                                          <p:spTgt spid="15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51"/>
          <p:cNvSpPr/>
          <p:nvPr/>
        </p:nvSpPr>
        <p:spPr>
          <a:xfrm>
            <a:off x="957943" y="347267"/>
            <a:ext cx="41136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529"/>
                </a:solidFill>
                <a:latin typeface="Arial"/>
                <a:ea typeface="Arial"/>
                <a:cs typeface="Arial"/>
                <a:sym typeface="Arial"/>
              </a:rPr>
              <a:t>Combining a deep Q-network with experience replay</a:t>
            </a:r>
            <a:endParaRPr/>
          </a:p>
        </p:txBody>
      </p:sp>
      <p:sp>
        <p:nvSpPr>
          <p:cNvPr id="1590" name="Google Shape;1590;p51"/>
          <p:cNvSpPr/>
          <p:nvPr/>
        </p:nvSpPr>
        <p:spPr>
          <a:xfrm>
            <a:off x="355600" y="1074400"/>
            <a:ext cx="12046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1D4264"/>
                </a:solidFill>
                <a:latin typeface="Arial"/>
                <a:ea typeface="Arial"/>
                <a:cs typeface="Arial"/>
                <a:sym typeface="Arial"/>
              </a:rPr>
              <a:t>Setting up</a:t>
            </a:r>
            <a:endParaRPr/>
          </a:p>
        </p:txBody>
      </p:sp>
      <p:sp>
        <p:nvSpPr>
          <p:cNvPr id="1591" name="Google Shape;1591;p51"/>
          <p:cNvSpPr/>
          <p:nvPr/>
        </p:nvSpPr>
        <p:spPr>
          <a:xfrm>
            <a:off x="355599" y="1454933"/>
            <a:ext cx="57334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Before training starts, we first initialize the replay memory data set </a:t>
            </a:r>
            <a:r>
              <a:rPr b="0" i="0" lang="fr-TN" sz="1400" u="none" cap="none" strike="noStrike">
                <a:solidFill>
                  <a:srgbClr val="000000"/>
                </a:solidFill>
                <a:latin typeface="Arial"/>
                <a:ea typeface="Arial"/>
                <a:cs typeface="Arial"/>
                <a:sym typeface="Arial"/>
              </a:rPr>
              <a:t>D</a:t>
            </a:r>
            <a:r>
              <a:rPr b="0" i="0" lang="fr-TN" sz="1400" u="none" cap="none" strike="noStrike">
                <a:solidFill>
                  <a:srgbClr val="212529"/>
                </a:solidFill>
                <a:latin typeface="Arial"/>
                <a:ea typeface="Arial"/>
                <a:cs typeface="Arial"/>
                <a:sym typeface="Arial"/>
              </a:rPr>
              <a:t> to capacity </a:t>
            </a:r>
            <a:r>
              <a:rPr b="0" i="0" lang="fr-TN" sz="1400" u="none" cap="none" strike="noStrike">
                <a:solidFill>
                  <a:srgbClr val="000000"/>
                </a:solidFill>
                <a:latin typeface="Arial"/>
                <a:ea typeface="Arial"/>
                <a:cs typeface="Arial"/>
                <a:sym typeface="Arial"/>
              </a:rPr>
              <a:t>N</a:t>
            </a:r>
            <a:r>
              <a:rPr b="0" i="0" lang="fr-TN" sz="1400" u="none" cap="none" strike="noStrike">
                <a:solidFill>
                  <a:srgbClr val="212529"/>
                </a:solidFill>
                <a:latin typeface="Arial"/>
                <a:ea typeface="Arial"/>
                <a:cs typeface="Arial"/>
                <a:sym typeface="Arial"/>
              </a:rPr>
              <a:t>. So, the replay memory </a:t>
            </a:r>
            <a:r>
              <a:rPr b="0" i="0" lang="fr-TN" sz="1400" u="none" cap="none" strike="noStrike">
                <a:solidFill>
                  <a:srgbClr val="000000"/>
                </a:solidFill>
                <a:latin typeface="Arial"/>
                <a:ea typeface="Arial"/>
                <a:cs typeface="Arial"/>
                <a:sym typeface="Arial"/>
              </a:rPr>
              <a:t>D</a:t>
            </a:r>
            <a:r>
              <a:rPr b="0" i="0" lang="fr-TN" sz="1400" u="none" cap="none" strike="noStrike">
                <a:solidFill>
                  <a:srgbClr val="212529"/>
                </a:solidFill>
                <a:latin typeface="Arial"/>
                <a:ea typeface="Arial"/>
                <a:cs typeface="Arial"/>
                <a:sym typeface="Arial"/>
              </a:rPr>
              <a:t> will hold </a:t>
            </a:r>
            <a:r>
              <a:rPr b="0" i="0" lang="fr-TN" sz="1400" u="none" cap="none" strike="noStrike">
                <a:solidFill>
                  <a:srgbClr val="000000"/>
                </a:solidFill>
                <a:latin typeface="Arial"/>
                <a:ea typeface="Arial"/>
                <a:cs typeface="Arial"/>
                <a:sym typeface="Arial"/>
              </a:rPr>
              <a:t>N</a:t>
            </a:r>
            <a:r>
              <a:rPr b="0" i="0" lang="fr-TN" sz="1400" u="none" cap="none" strike="noStrike">
                <a:solidFill>
                  <a:srgbClr val="212529"/>
                </a:solidFill>
                <a:latin typeface="Arial"/>
                <a:ea typeface="Arial"/>
                <a:cs typeface="Arial"/>
                <a:sym typeface="Arial"/>
              </a:rPr>
              <a:t> total experiences.</a:t>
            </a:r>
            <a:r>
              <a:rPr b="0" i="0" lang="fr-T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92" name="Google Shape;1592;p51"/>
          <p:cNvSpPr/>
          <p:nvPr/>
        </p:nvSpPr>
        <p:spPr>
          <a:xfrm>
            <a:off x="574964" y="3288280"/>
            <a:ext cx="520238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Next, for each episode, we initialize the starting state of the episode. We  talked about states, including the starting state, being a frame of raw pixels from a game screen as an example.</a:t>
            </a:r>
            <a:endParaRPr b="0" i="0" sz="1400" u="none" cap="none" strike="noStrike">
              <a:solidFill>
                <a:srgbClr val="000000"/>
              </a:solidFill>
              <a:latin typeface="Arial"/>
              <a:ea typeface="Arial"/>
              <a:cs typeface="Arial"/>
              <a:sym typeface="Arial"/>
            </a:endParaRPr>
          </a:p>
        </p:txBody>
      </p:sp>
      <p:sp>
        <p:nvSpPr>
          <p:cNvPr id="1593" name="Google Shape;1593;p51"/>
          <p:cNvSpPr/>
          <p:nvPr/>
        </p:nvSpPr>
        <p:spPr>
          <a:xfrm>
            <a:off x="355599" y="2268937"/>
            <a:ext cx="43636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Then, we initialize the network with random weights. </a:t>
            </a:r>
            <a:endParaRPr b="0" i="0" sz="1400" u="none" cap="none" strike="noStrike">
              <a:solidFill>
                <a:srgbClr val="000000"/>
              </a:solidFill>
              <a:latin typeface="Arial"/>
              <a:ea typeface="Arial"/>
              <a:cs typeface="Arial"/>
              <a:sym typeface="Arial"/>
            </a:endParaRPr>
          </a:p>
        </p:txBody>
      </p:sp>
      <p:pic>
        <p:nvPicPr>
          <p:cNvPr id="1594" name="Google Shape;1594;p51"/>
          <p:cNvPicPr preferRelativeResize="0"/>
          <p:nvPr/>
        </p:nvPicPr>
        <p:blipFill rotWithShape="1">
          <a:blip r:embed="rId3">
            <a:alphaModFix/>
          </a:blip>
          <a:srcRect b="0" l="0" r="0" t="0"/>
          <a:stretch/>
        </p:blipFill>
        <p:spPr>
          <a:xfrm>
            <a:off x="6089072" y="3165348"/>
            <a:ext cx="2540351" cy="1199972"/>
          </a:xfrm>
          <a:prstGeom prst="rect">
            <a:avLst/>
          </a:prstGeom>
          <a:noFill/>
          <a:ln>
            <a:noFill/>
          </a:ln>
        </p:spPr>
      </p:pic>
      <p:sp>
        <p:nvSpPr>
          <p:cNvPr id="1595" name="Google Shape;1595;p51"/>
          <p:cNvSpPr/>
          <p:nvPr/>
        </p:nvSpPr>
        <p:spPr>
          <a:xfrm>
            <a:off x="6595982" y="1562654"/>
            <a:ext cx="1066318" cy="30777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Size(D)=N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gtEl>
                                        <p:attrNameLst>
                                          <p:attrName>style.visibility</p:attrName>
                                        </p:attrNameLst>
                                      </p:cBhvr>
                                      <p:to>
                                        <p:strVal val="visible"/>
                                      </p:to>
                                    </p:set>
                                    <p:anim calcmode="lin" valueType="num">
                                      <p:cBhvr additive="base">
                                        <p:cTn dur="500"/>
                                        <p:tgtEl>
                                          <p:spTgt spid="15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95"/>
                                        </p:tgtEl>
                                        <p:attrNameLst>
                                          <p:attrName>style.visibility</p:attrName>
                                        </p:attrNameLst>
                                      </p:cBhvr>
                                      <p:to>
                                        <p:strVal val="visible"/>
                                      </p:to>
                                    </p:set>
                                    <p:anim calcmode="lin" valueType="num">
                                      <p:cBhvr additive="base">
                                        <p:cTn dur="500"/>
                                        <p:tgtEl>
                                          <p:spTgt spid="15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3"/>
                                        </p:tgtEl>
                                        <p:attrNameLst>
                                          <p:attrName>style.visibility</p:attrName>
                                        </p:attrNameLst>
                                      </p:cBhvr>
                                      <p:to>
                                        <p:strVal val="visible"/>
                                      </p:to>
                                    </p:set>
                                    <p:anim calcmode="lin" valueType="num">
                                      <p:cBhvr additive="base">
                                        <p:cTn dur="500"/>
                                        <p:tgtEl>
                                          <p:spTgt spid="15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92"/>
                                        </p:tgtEl>
                                        <p:attrNameLst>
                                          <p:attrName>style.visibility</p:attrName>
                                        </p:attrNameLst>
                                      </p:cBhvr>
                                      <p:to>
                                        <p:strVal val="visible"/>
                                      </p:to>
                                    </p:set>
                                    <p:anim calcmode="lin" valueType="num">
                                      <p:cBhvr additive="base">
                                        <p:cTn dur="500"/>
                                        <p:tgtEl>
                                          <p:spTgt spid="15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94"/>
                                        </p:tgtEl>
                                        <p:attrNameLst>
                                          <p:attrName>style.visibility</p:attrName>
                                        </p:attrNameLst>
                                      </p:cBhvr>
                                      <p:to>
                                        <p:strVal val="visible"/>
                                      </p:to>
                                    </p:set>
                                    <p:anim calcmode="lin" valueType="num">
                                      <p:cBhvr additive="base">
                                        <p:cTn dur="500"/>
                                        <p:tgtEl>
                                          <p:spTgt spid="15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52"/>
          <p:cNvSpPr/>
          <p:nvPr/>
        </p:nvSpPr>
        <p:spPr>
          <a:xfrm>
            <a:off x="946270" y="360891"/>
            <a:ext cx="18181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1D4264"/>
                </a:solidFill>
                <a:latin typeface="Arial"/>
                <a:ea typeface="Arial"/>
                <a:cs typeface="Arial"/>
                <a:sym typeface="Arial"/>
              </a:rPr>
              <a:t>Gaining experience</a:t>
            </a:r>
            <a:endParaRPr/>
          </a:p>
        </p:txBody>
      </p:sp>
      <p:sp>
        <p:nvSpPr>
          <p:cNvPr id="1601" name="Google Shape;1601;p52"/>
          <p:cNvSpPr/>
          <p:nvPr/>
        </p:nvSpPr>
        <p:spPr>
          <a:xfrm>
            <a:off x="454851" y="1040907"/>
            <a:ext cx="511467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Now, for each time step </a:t>
            </a:r>
            <a:r>
              <a:rPr b="0" i="0" lang="fr-TN" sz="1200" u="none" cap="none" strike="noStrike">
                <a:solidFill>
                  <a:srgbClr val="000000"/>
                </a:solidFill>
                <a:latin typeface="Arial"/>
                <a:ea typeface="Arial"/>
                <a:cs typeface="Arial"/>
                <a:sym typeface="Arial"/>
              </a:rPr>
              <a:t>t</a:t>
            </a:r>
            <a:r>
              <a:rPr b="0" i="0" lang="fr-TN" sz="1200" u="none" cap="none" strike="noStrike">
                <a:solidFill>
                  <a:srgbClr val="212529"/>
                </a:solidFill>
                <a:latin typeface="Arial"/>
                <a:ea typeface="Arial"/>
                <a:cs typeface="Arial"/>
                <a:sym typeface="Arial"/>
              </a:rPr>
              <a:t> within the episode, we either explore the environment and select a random action, or we exploit the environment and select the greedy action for the given state that gives the highest Q-value</a:t>
            </a:r>
            <a:endParaRPr b="0" i="0" sz="1200" u="none" cap="none" strike="noStrike">
              <a:solidFill>
                <a:srgbClr val="000000"/>
              </a:solidFill>
              <a:latin typeface="Arial"/>
              <a:ea typeface="Arial"/>
              <a:cs typeface="Arial"/>
              <a:sym typeface="Arial"/>
            </a:endParaRPr>
          </a:p>
        </p:txBody>
      </p:sp>
      <p:sp>
        <p:nvSpPr>
          <p:cNvPr id="1602" name="Google Shape;1602;p52"/>
          <p:cNvSpPr/>
          <p:nvPr/>
        </p:nvSpPr>
        <p:spPr>
          <a:xfrm>
            <a:off x="575358" y="2532933"/>
            <a:ext cx="532709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We then execute the selected action </a:t>
            </a:r>
            <a:r>
              <a:rPr b="0" i="0" lang="fr-TN" sz="1200" u="none" cap="none" strike="noStrike">
                <a:solidFill>
                  <a:srgbClr val="000000"/>
                </a:solidFill>
                <a:latin typeface="Arial"/>
                <a:ea typeface="Arial"/>
                <a:cs typeface="Arial"/>
                <a:sym typeface="Arial"/>
              </a:rPr>
              <a:t>at</a:t>
            </a:r>
            <a:r>
              <a:rPr b="0" i="0" lang="fr-TN" sz="1200" u="none" cap="none" strike="noStrike">
                <a:solidFill>
                  <a:srgbClr val="212529"/>
                </a:solidFill>
                <a:latin typeface="Arial"/>
                <a:ea typeface="Arial"/>
                <a:cs typeface="Arial"/>
                <a:sym typeface="Arial"/>
              </a:rPr>
              <a:t> in an emulator. So, for example, if the selected action was to move right, then from an emulator where the actions were being executed in the actual game environment, the agent would actually move right. We then observe the reward </a:t>
            </a:r>
            <a:r>
              <a:rPr b="0" i="0" lang="fr-TN" sz="1200" u="none" cap="none" strike="noStrike">
                <a:solidFill>
                  <a:srgbClr val="000000"/>
                </a:solidFill>
                <a:latin typeface="Arial"/>
                <a:ea typeface="Arial"/>
                <a:cs typeface="Arial"/>
                <a:sym typeface="Arial"/>
              </a:rPr>
              <a:t>rt+1</a:t>
            </a:r>
            <a:r>
              <a:rPr b="0" i="0" lang="fr-TN" sz="1200" u="none" cap="none" strike="noStrike">
                <a:solidFill>
                  <a:srgbClr val="212529"/>
                </a:solidFill>
                <a:latin typeface="Arial"/>
                <a:ea typeface="Arial"/>
                <a:cs typeface="Arial"/>
                <a:sym typeface="Arial"/>
              </a:rPr>
              <a:t> given for this action, and we also observe the next state of the environment, </a:t>
            </a:r>
            <a:r>
              <a:rPr b="0" i="0" lang="fr-TN" sz="1200" u="none" cap="none" strike="noStrike">
                <a:solidFill>
                  <a:srgbClr val="000000"/>
                </a:solidFill>
                <a:latin typeface="Arial"/>
                <a:ea typeface="Arial"/>
                <a:cs typeface="Arial"/>
                <a:sym typeface="Arial"/>
              </a:rPr>
              <a:t>st+1</a:t>
            </a:r>
            <a:r>
              <a:rPr b="0" i="0" lang="fr-TN" sz="1200" u="none" cap="none" strike="noStrike">
                <a:solidFill>
                  <a:srgbClr val="212529"/>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cap="none" strike="noStrike">
              <a:solidFill>
                <a:srgbClr val="212529"/>
              </a:solidFill>
              <a:latin typeface="Arial"/>
              <a:ea typeface="Arial"/>
              <a:cs typeface="Arial"/>
              <a:sym typeface="Arial"/>
            </a:endParaRPr>
          </a:p>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We then store the entire experience tuple </a:t>
            </a:r>
            <a:r>
              <a:rPr b="0" i="0" lang="fr-TN" sz="1200" u="none" cap="none" strike="noStrike">
                <a:solidFill>
                  <a:srgbClr val="000000"/>
                </a:solidFill>
                <a:highlight>
                  <a:srgbClr val="FFFF00"/>
                </a:highlight>
                <a:latin typeface="Arial"/>
                <a:ea typeface="Arial"/>
                <a:cs typeface="Arial"/>
                <a:sym typeface="Arial"/>
              </a:rPr>
              <a:t>et=(st,at,rt+1,st+1)</a:t>
            </a:r>
            <a:r>
              <a:rPr b="0" i="0" lang="fr-TN" sz="1200" u="none" cap="none" strike="noStrike">
                <a:solidFill>
                  <a:srgbClr val="212529"/>
                </a:solidFill>
                <a:latin typeface="Arial"/>
                <a:ea typeface="Arial"/>
                <a:cs typeface="Arial"/>
                <a:sym typeface="Arial"/>
              </a:rPr>
              <a:t> in replay memory </a:t>
            </a:r>
            <a:r>
              <a:rPr b="0" i="0" lang="fr-TN" sz="1200" u="none" cap="none" strike="noStrike">
                <a:solidFill>
                  <a:srgbClr val="000000"/>
                </a:solidFill>
                <a:latin typeface="Arial"/>
                <a:ea typeface="Arial"/>
                <a:cs typeface="Arial"/>
                <a:sym typeface="Arial"/>
              </a:rPr>
              <a:t>D</a:t>
            </a:r>
            <a:r>
              <a:rPr b="0" i="0" lang="fr-TN" sz="1200" u="none" cap="none" strike="noStrike">
                <a:solidFill>
                  <a:srgbClr val="212529"/>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603" name="Google Shape;1603;p52"/>
          <p:cNvPicPr preferRelativeResize="0"/>
          <p:nvPr/>
        </p:nvPicPr>
        <p:blipFill rotWithShape="1">
          <a:blip r:embed="rId3">
            <a:alphaModFix/>
          </a:blip>
          <a:srcRect b="0" l="0" r="0" t="0"/>
          <a:stretch/>
        </p:blipFill>
        <p:spPr>
          <a:xfrm>
            <a:off x="6037570" y="2532933"/>
            <a:ext cx="2462213" cy="13849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1"/>
                                        </p:tgtEl>
                                        <p:attrNameLst>
                                          <p:attrName>style.visibility</p:attrName>
                                        </p:attrNameLst>
                                      </p:cBhvr>
                                      <p:to>
                                        <p:strVal val="visible"/>
                                      </p:to>
                                    </p:set>
                                    <p:anim calcmode="lin" valueType="num">
                                      <p:cBhvr additive="base">
                                        <p:cTn dur="500"/>
                                        <p:tgtEl>
                                          <p:spTgt spid="16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2"/>
                                        </p:tgtEl>
                                        <p:attrNameLst>
                                          <p:attrName>style.visibility</p:attrName>
                                        </p:attrNameLst>
                                      </p:cBhvr>
                                      <p:to>
                                        <p:strVal val="visible"/>
                                      </p:to>
                                    </p:set>
                                    <p:anim calcmode="lin" valueType="num">
                                      <p:cBhvr additive="base">
                                        <p:cTn dur="500"/>
                                        <p:tgtEl>
                                          <p:spTgt spid="16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03"/>
                                        </p:tgtEl>
                                        <p:attrNameLst>
                                          <p:attrName>style.visibility</p:attrName>
                                        </p:attrNameLst>
                                      </p:cBhvr>
                                      <p:to>
                                        <p:strVal val="visible"/>
                                      </p:to>
                                    </p:set>
                                    <p:anim calcmode="lin" valueType="num">
                                      <p:cBhvr additive="base">
                                        <p:cTn dur="500"/>
                                        <p:tgtEl>
                                          <p:spTgt spid="16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53"/>
          <p:cNvSpPr/>
          <p:nvPr/>
        </p:nvSpPr>
        <p:spPr>
          <a:xfrm>
            <a:off x="823628" y="406183"/>
            <a:ext cx="42434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212529"/>
                </a:solidFill>
                <a:latin typeface="Arial"/>
                <a:ea typeface="Arial"/>
                <a:cs typeface="Arial"/>
                <a:sym typeface="Arial"/>
              </a:rPr>
              <a:t>Training a deep Q-network with replay memory</a:t>
            </a:r>
            <a:endParaRPr/>
          </a:p>
        </p:txBody>
      </p:sp>
      <p:sp>
        <p:nvSpPr>
          <p:cNvPr id="1609" name="Google Shape;1609;p53"/>
          <p:cNvSpPr/>
          <p:nvPr/>
        </p:nvSpPr>
        <p:spPr>
          <a:xfrm>
            <a:off x="948318" y="1707651"/>
            <a:ext cx="4683554" cy="163121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63500" lvl="0" marL="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Initialize replay memory capacity.</a:t>
            </a:r>
            <a:endParaRPr/>
          </a:p>
          <a:p>
            <a:pPr indent="-63500" lvl="0" marL="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Initialize the network with random weights.</a:t>
            </a:r>
            <a:endParaRPr/>
          </a:p>
          <a:p>
            <a:pPr indent="-63500" lvl="0" marL="0" marR="0" rtl="0" algn="l">
              <a:lnSpc>
                <a:spcPct val="100000"/>
              </a:lnSpc>
              <a:spcBef>
                <a:spcPts val="0"/>
              </a:spcBef>
              <a:spcAft>
                <a:spcPts val="0"/>
              </a:spcAft>
              <a:buClr>
                <a:srgbClr val="000000"/>
              </a:buClr>
              <a:buSzPts val="1000"/>
              <a:buFont typeface="Arial"/>
              <a:buAutoNum type="arabicPeriod"/>
            </a:pPr>
            <a:r>
              <a:rPr b="0" i="1" lang="fr-TN" sz="1000" u="none" cap="none" strike="noStrike">
                <a:solidFill>
                  <a:srgbClr val="212529"/>
                </a:solidFill>
                <a:latin typeface="Arial"/>
                <a:ea typeface="Arial"/>
                <a:cs typeface="Arial"/>
                <a:sym typeface="Arial"/>
              </a:rPr>
              <a:t>For each episode:</a:t>
            </a:r>
            <a:endParaRPr b="0" i="0" sz="1000" u="none" cap="none" strike="noStrike">
              <a:solidFill>
                <a:srgbClr val="212529"/>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Initialize the starting state.</a:t>
            </a:r>
            <a:endParaRPr/>
          </a:p>
          <a:p>
            <a:pPr indent="-285750" lvl="1" marL="742950" marR="0" rtl="0" algn="l">
              <a:lnSpc>
                <a:spcPct val="100000"/>
              </a:lnSpc>
              <a:spcBef>
                <a:spcPts val="0"/>
              </a:spcBef>
              <a:spcAft>
                <a:spcPts val="0"/>
              </a:spcAft>
              <a:buClr>
                <a:srgbClr val="000000"/>
              </a:buClr>
              <a:buSzPts val="1000"/>
              <a:buFont typeface="Arial"/>
              <a:buAutoNum type="arabicPeriod"/>
            </a:pPr>
            <a:r>
              <a:rPr b="0" i="1" lang="fr-TN" sz="1000" u="none" cap="none" strike="noStrike">
                <a:solidFill>
                  <a:srgbClr val="212529"/>
                </a:solidFill>
                <a:latin typeface="Arial"/>
                <a:ea typeface="Arial"/>
                <a:cs typeface="Arial"/>
                <a:sym typeface="Arial"/>
              </a:rPr>
              <a:t>For each time step:</a:t>
            </a:r>
            <a:endParaRPr b="0" i="0" sz="1000" u="none" cap="none" strike="noStrike">
              <a:solidFill>
                <a:srgbClr val="212529"/>
              </a:solidFill>
              <a:latin typeface="Arial"/>
              <a:ea typeface="Arial"/>
              <a:cs typeface="Arial"/>
              <a:sym typeface="Arial"/>
            </a:endParaRPr>
          </a:p>
          <a:p>
            <a:pPr indent="-228600" lvl="2" marL="114300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Select an action.</a:t>
            </a:r>
            <a:endParaRPr/>
          </a:p>
          <a:p>
            <a:pPr indent="-228600" lvl="3" marL="1600200" marR="0" rtl="0" algn="l">
              <a:lnSpc>
                <a:spcPct val="100000"/>
              </a:lnSpc>
              <a:spcBef>
                <a:spcPts val="0"/>
              </a:spcBef>
              <a:spcAft>
                <a:spcPts val="0"/>
              </a:spcAft>
              <a:buClr>
                <a:srgbClr val="000000"/>
              </a:buClr>
              <a:buSzPts val="1000"/>
              <a:buFont typeface="Arial"/>
              <a:buChar char="•"/>
            </a:pPr>
            <a:r>
              <a:rPr b="0" i="1" lang="fr-TN" sz="1000" u="none" cap="none" strike="noStrike">
                <a:solidFill>
                  <a:srgbClr val="212529"/>
                </a:solidFill>
                <a:latin typeface="Arial"/>
                <a:ea typeface="Arial"/>
                <a:cs typeface="Arial"/>
                <a:sym typeface="Arial"/>
              </a:rPr>
              <a:t>Via exploration or exploitation</a:t>
            </a:r>
            <a:endParaRPr b="0" i="0" sz="1000" u="none" cap="none" strike="noStrike">
              <a:solidFill>
                <a:srgbClr val="212529"/>
              </a:solidFill>
              <a:latin typeface="Arial"/>
              <a:ea typeface="Arial"/>
              <a:cs typeface="Arial"/>
              <a:sym typeface="Arial"/>
            </a:endParaRPr>
          </a:p>
          <a:p>
            <a:pPr indent="-228600" lvl="2" marL="114300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Execute selected action in an emulator.</a:t>
            </a:r>
            <a:endParaRPr/>
          </a:p>
          <a:p>
            <a:pPr indent="-228600" lvl="2" marL="114300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Observe reward and next state.</a:t>
            </a:r>
            <a:endParaRPr/>
          </a:p>
          <a:p>
            <a:pPr indent="-228600" lvl="2" marL="1143000" marR="0" rtl="0" algn="l">
              <a:lnSpc>
                <a:spcPct val="100000"/>
              </a:lnSpc>
              <a:spcBef>
                <a:spcPts val="0"/>
              </a:spcBef>
              <a:spcAft>
                <a:spcPts val="0"/>
              </a:spcAft>
              <a:buClr>
                <a:srgbClr val="000000"/>
              </a:buClr>
              <a:buSzPts val="1000"/>
              <a:buFont typeface="Arial"/>
              <a:buAutoNum type="arabicPeriod"/>
            </a:pPr>
            <a:r>
              <a:rPr b="0" i="0" lang="fr-TN" sz="1000" u="none" cap="none" strike="noStrike">
                <a:solidFill>
                  <a:srgbClr val="212529"/>
                </a:solidFill>
                <a:latin typeface="Arial"/>
                <a:ea typeface="Arial"/>
                <a:cs typeface="Arial"/>
                <a:sym typeface="Arial"/>
              </a:rPr>
              <a:t>Store experience in replay memory.</a:t>
            </a:r>
            <a:endParaRPr/>
          </a:p>
        </p:txBody>
      </p:sp>
      <p:sp>
        <p:nvSpPr>
          <p:cNvPr id="1610" name="Google Shape;1610;p53"/>
          <p:cNvSpPr/>
          <p:nvPr/>
        </p:nvSpPr>
        <p:spPr>
          <a:xfrm>
            <a:off x="754355" y="972984"/>
            <a:ext cx="281038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Here's a summary of what we have so far: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id="1615" name="Google Shape;1615;p54"/>
          <p:cNvPicPr preferRelativeResize="0"/>
          <p:nvPr/>
        </p:nvPicPr>
        <p:blipFill rotWithShape="1">
          <a:blip r:embed="rId3">
            <a:alphaModFix/>
          </a:blip>
          <a:srcRect b="0" l="0" r="0" t="0"/>
          <a:stretch/>
        </p:blipFill>
        <p:spPr>
          <a:xfrm>
            <a:off x="2085109" y="1880630"/>
            <a:ext cx="2735275" cy="1121414"/>
          </a:xfrm>
          <a:prstGeom prst="rect">
            <a:avLst/>
          </a:prstGeom>
          <a:noFill/>
          <a:ln>
            <a:noFill/>
          </a:ln>
        </p:spPr>
      </p:pic>
      <p:sp>
        <p:nvSpPr>
          <p:cNvPr id="1616" name="Google Shape;1616;p54"/>
          <p:cNvSpPr/>
          <p:nvPr/>
        </p:nvSpPr>
        <p:spPr>
          <a:xfrm>
            <a:off x="750092" y="244250"/>
            <a:ext cx="18149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1D4264"/>
                </a:solidFill>
                <a:latin typeface="Arial"/>
                <a:ea typeface="Arial"/>
                <a:cs typeface="Arial"/>
                <a:sym typeface="Arial"/>
              </a:rPr>
              <a:t>The policy network</a:t>
            </a:r>
            <a:endParaRPr/>
          </a:p>
        </p:txBody>
      </p:sp>
      <p:sp>
        <p:nvSpPr>
          <p:cNvPr id="1617" name="Google Shape;1617;p54"/>
          <p:cNvSpPr/>
          <p:nvPr/>
        </p:nvSpPr>
        <p:spPr>
          <a:xfrm>
            <a:off x="279011" y="1000885"/>
            <a:ext cx="519353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After storing an experience in replay memory, we then sample a random batch of experiences from replay memory.</a:t>
            </a:r>
            <a:endParaRPr b="0" i="0" sz="1200" u="none" cap="none" strike="noStrike">
              <a:solidFill>
                <a:srgbClr val="000000"/>
              </a:solidFill>
              <a:latin typeface="Arial"/>
              <a:ea typeface="Arial"/>
              <a:cs typeface="Arial"/>
              <a:sym typeface="Arial"/>
            </a:endParaRPr>
          </a:p>
        </p:txBody>
      </p:sp>
      <p:pic>
        <p:nvPicPr>
          <p:cNvPr id="1618" name="Google Shape;1618;p54"/>
          <p:cNvPicPr preferRelativeResize="0"/>
          <p:nvPr/>
        </p:nvPicPr>
        <p:blipFill rotWithShape="1">
          <a:blip r:embed="rId4">
            <a:alphaModFix/>
          </a:blip>
          <a:srcRect b="0" l="0" r="0" t="0"/>
          <a:stretch/>
        </p:blipFill>
        <p:spPr>
          <a:xfrm>
            <a:off x="5382491" y="428660"/>
            <a:ext cx="2490860" cy="1144449"/>
          </a:xfrm>
          <a:prstGeom prst="rect">
            <a:avLst/>
          </a:prstGeom>
          <a:noFill/>
          <a:ln>
            <a:noFill/>
          </a:ln>
        </p:spPr>
      </p:pic>
      <p:sp>
        <p:nvSpPr>
          <p:cNvPr id="1619" name="Google Shape;1619;p54"/>
          <p:cNvSpPr/>
          <p:nvPr/>
        </p:nvSpPr>
        <p:spPr>
          <a:xfrm>
            <a:off x="6068291" y="1461655"/>
            <a:ext cx="1655618" cy="111454"/>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0" name="Google Shape;1620;p54"/>
          <p:cNvSpPr/>
          <p:nvPr/>
        </p:nvSpPr>
        <p:spPr>
          <a:xfrm>
            <a:off x="4991322" y="2263973"/>
            <a:ext cx="4812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N=6</a:t>
            </a:r>
            <a:endParaRPr b="0" i="0" sz="1400" u="none" cap="none" strike="noStrike">
              <a:solidFill>
                <a:srgbClr val="000000"/>
              </a:solidFill>
              <a:latin typeface="Arial"/>
              <a:ea typeface="Arial"/>
              <a:cs typeface="Arial"/>
              <a:sym typeface="Arial"/>
            </a:endParaRPr>
          </a:p>
        </p:txBody>
      </p:sp>
      <p:sp>
        <p:nvSpPr>
          <p:cNvPr id="1621" name="Google Shape;1621;p54"/>
          <p:cNvSpPr/>
          <p:nvPr/>
        </p:nvSpPr>
        <p:spPr>
          <a:xfrm>
            <a:off x="4357255" y="1288473"/>
            <a:ext cx="159327" cy="307777"/>
          </a:xfrm>
          <a:prstGeom prst="down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2" name="Google Shape;1622;p54"/>
          <p:cNvSpPr/>
          <p:nvPr/>
        </p:nvSpPr>
        <p:spPr>
          <a:xfrm>
            <a:off x="2930237" y="1880013"/>
            <a:ext cx="1890147" cy="11214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3" name="Google Shape;1623;p54"/>
          <p:cNvSpPr/>
          <p:nvPr/>
        </p:nvSpPr>
        <p:spPr>
          <a:xfrm>
            <a:off x="3529445" y="4217137"/>
            <a:ext cx="37060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For ease of understanding, though, we're going to explain the remaining process for a single sample, and then you can generalize the idea to an entire batch.</a:t>
            </a:r>
            <a:endParaRPr b="0" i="0" sz="1200" u="none" cap="none" strike="noStrike">
              <a:solidFill>
                <a:srgbClr val="000000"/>
              </a:solidFill>
              <a:latin typeface="Arial"/>
              <a:ea typeface="Arial"/>
              <a:cs typeface="Arial"/>
              <a:sym typeface="Arial"/>
            </a:endParaRPr>
          </a:p>
        </p:txBody>
      </p:sp>
      <p:cxnSp>
        <p:nvCxnSpPr>
          <p:cNvPr id="1624" name="Google Shape;1624;p54"/>
          <p:cNvCxnSpPr>
            <a:stCxn id="1622" idx="2"/>
          </p:cNvCxnSpPr>
          <p:nvPr/>
        </p:nvCxnSpPr>
        <p:spPr>
          <a:xfrm flipH="1" rot="-5400000">
            <a:off x="3952861" y="2923877"/>
            <a:ext cx="960900" cy="1116000"/>
          </a:xfrm>
          <a:prstGeom prst="bentConnector2">
            <a:avLst/>
          </a:prstGeom>
          <a:noFill/>
          <a:ln cap="flat" cmpd="sng" w="9525">
            <a:solidFill>
              <a:srgbClr val="3781C4"/>
            </a:solidFill>
            <a:prstDash val="solid"/>
            <a:round/>
            <a:headEnd len="sm" w="sm" type="none"/>
            <a:tailEnd len="med" w="med" type="triangle"/>
          </a:ln>
        </p:spPr>
      </p:cxnSp>
      <p:pic>
        <p:nvPicPr>
          <p:cNvPr id="1625" name="Google Shape;1625;p54"/>
          <p:cNvPicPr preferRelativeResize="0"/>
          <p:nvPr/>
        </p:nvPicPr>
        <p:blipFill rotWithShape="1">
          <a:blip r:embed="rId3">
            <a:alphaModFix/>
          </a:blip>
          <a:srcRect b="0" l="0" r="0" t="0"/>
          <a:stretch/>
        </p:blipFill>
        <p:spPr>
          <a:xfrm>
            <a:off x="5138076" y="2994765"/>
            <a:ext cx="2735275" cy="1121414"/>
          </a:xfrm>
          <a:prstGeom prst="rect">
            <a:avLst/>
          </a:prstGeom>
          <a:noFill/>
          <a:ln>
            <a:noFill/>
          </a:ln>
        </p:spPr>
      </p:pic>
      <p:sp>
        <p:nvSpPr>
          <p:cNvPr id="1626" name="Google Shape;1626;p54"/>
          <p:cNvSpPr/>
          <p:nvPr/>
        </p:nvSpPr>
        <p:spPr>
          <a:xfrm>
            <a:off x="6003486" y="3555471"/>
            <a:ext cx="1004454" cy="56070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7"/>
                                        </p:tgtEl>
                                        <p:attrNameLst>
                                          <p:attrName>style.visibility</p:attrName>
                                        </p:attrNameLst>
                                      </p:cBhvr>
                                      <p:to>
                                        <p:strVal val="visible"/>
                                      </p:to>
                                    </p:set>
                                    <p:anim calcmode="lin" valueType="num">
                                      <p:cBhvr additive="base">
                                        <p:cTn dur="500"/>
                                        <p:tgtEl>
                                          <p:spTgt spid="16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8"/>
                                        </p:tgtEl>
                                        <p:attrNameLst>
                                          <p:attrName>style.visibility</p:attrName>
                                        </p:attrNameLst>
                                      </p:cBhvr>
                                      <p:to>
                                        <p:strVal val="visible"/>
                                      </p:to>
                                    </p:set>
                                    <p:anim calcmode="lin" valueType="num">
                                      <p:cBhvr additive="base">
                                        <p:cTn dur="500"/>
                                        <p:tgtEl>
                                          <p:spTgt spid="16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9"/>
                                        </p:tgtEl>
                                        <p:attrNameLst>
                                          <p:attrName>style.visibility</p:attrName>
                                        </p:attrNameLst>
                                      </p:cBhvr>
                                      <p:to>
                                        <p:strVal val="visible"/>
                                      </p:to>
                                    </p:set>
                                    <p:anim calcmode="lin" valueType="num">
                                      <p:cBhvr additive="base">
                                        <p:cTn dur="500"/>
                                        <p:tgtEl>
                                          <p:spTgt spid="16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5"/>
                                        </p:tgtEl>
                                        <p:attrNameLst>
                                          <p:attrName>style.visibility</p:attrName>
                                        </p:attrNameLst>
                                      </p:cBhvr>
                                      <p:to>
                                        <p:strVal val="visible"/>
                                      </p:to>
                                    </p:set>
                                    <p:anim calcmode="lin" valueType="num">
                                      <p:cBhvr additive="base">
                                        <p:cTn dur="500"/>
                                        <p:tgtEl>
                                          <p:spTgt spid="16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2"/>
                                        </p:tgtEl>
                                        <p:attrNameLst>
                                          <p:attrName>style.visibility</p:attrName>
                                        </p:attrNameLst>
                                      </p:cBhvr>
                                      <p:to>
                                        <p:strVal val="visible"/>
                                      </p:to>
                                    </p:set>
                                    <p:anim calcmode="lin" valueType="num">
                                      <p:cBhvr additive="base">
                                        <p:cTn dur="500"/>
                                        <p:tgtEl>
                                          <p:spTgt spid="16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1"/>
                                        </p:tgtEl>
                                        <p:attrNameLst>
                                          <p:attrName>style.visibility</p:attrName>
                                        </p:attrNameLst>
                                      </p:cBhvr>
                                      <p:to>
                                        <p:strVal val="visible"/>
                                      </p:to>
                                    </p:set>
                                    <p:anim calcmode="lin" valueType="num">
                                      <p:cBhvr additive="base">
                                        <p:cTn dur="500"/>
                                        <p:tgtEl>
                                          <p:spTgt spid="16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0"/>
                                        </p:tgtEl>
                                        <p:attrNameLst>
                                          <p:attrName>style.visibility</p:attrName>
                                        </p:attrNameLst>
                                      </p:cBhvr>
                                      <p:to>
                                        <p:strVal val="visible"/>
                                      </p:to>
                                    </p:set>
                                    <p:anim calcmode="lin" valueType="num">
                                      <p:cBhvr additive="base">
                                        <p:cTn dur="500"/>
                                        <p:tgtEl>
                                          <p:spTgt spid="16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4"/>
                                        </p:tgtEl>
                                        <p:attrNameLst>
                                          <p:attrName>style.visibility</p:attrName>
                                        </p:attrNameLst>
                                      </p:cBhvr>
                                      <p:to>
                                        <p:strVal val="visible"/>
                                      </p:to>
                                    </p:set>
                                    <p:anim calcmode="lin" valueType="num">
                                      <p:cBhvr additive="base">
                                        <p:cTn dur="500"/>
                                        <p:tgtEl>
                                          <p:spTgt spid="16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6"/>
                                        </p:tgtEl>
                                        <p:attrNameLst>
                                          <p:attrName>style.visibility</p:attrName>
                                        </p:attrNameLst>
                                      </p:cBhvr>
                                      <p:to>
                                        <p:strVal val="visible"/>
                                      </p:to>
                                    </p:set>
                                    <p:anim calcmode="lin" valueType="num">
                                      <p:cBhvr additive="base">
                                        <p:cTn dur="500"/>
                                        <p:tgtEl>
                                          <p:spTgt spid="16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5"/>
                                        </p:tgtEl>
                                        <p:attrNameLst>
                                          <p:attrName>style.visibility</p:attrName>
                                        </p:attrNameLst>
                                      </p:cBhvr>
                                      <p:to>
                                        <p:strVal val="visible"/>
                                      </p:to>
                                    </p:set>
                                    <p:anim calcmode="lin" valueType="num">
                                      <p:cBhvr additive="base">
                                        <p:cTn dur="500"/>
                                        <p:tgtEl>
                                          <p:spTgt spid="16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3"/>
                                        </p:tgtEl>
                                        <p:attrNameLst>
                                          <p:attrName>style.visibility</p:attrName>
                                        </p:attrNameLst>
                                      </p:cBhvr>
                                      <p:to>
                                        <p:strVal val="visible"/>
                                      </p:to>
                                    </p:set>
                                    <p:anim calcmode="lin" valueType="num">
                                      <p:cBhvr additive="base">
                                        <p:cTn dur="500"/>
                                        <p:tgtEl>
                                          <p:spTgt spid="16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55"/>
          <p:cNvSpPr/>
          <p:nvPr/>
        </p:nvSpPr>
        <p:spPr>
          <a:xfrm>
            <a:off x="699653" y="469204"/>
            <a:ext cx="721129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So from a single experience sample from replay memory, we then preprocess the state (grayscale conversion, cropping, scaling, etc.), and pass the preprocessed state to the network as input. </a:t>
            </a:r>
            <a:endParaRPr b="0" i="0" sz="1400" u="none" cap="none" strike="noStrike">
              <a:solidFill>
                <a:srgbClr val="000000"/>
              </a:solidFill>
              <a:latin typeface="Arial"/>
              <a:ea typeface="Arial"/>
              <a:cs typeface="Arial"/>
              <a:sym typeface="Arial"/>
            </a:endParaRPr>
          </a:p>
        </p:txBody>
      </p:sp>
      <p:sp>
        <p:nvSpPr>
          <p:cNvPr id="1632" name="Google Shape;1632;p55"/>
          <p:cNvSpPr/>
          <p:nvPr/>
        </p:nvSpPr>
        <p:spPr>
          <a:xfrm>
            <a:off x="318655" y="2765714"/>
            <a:ext cx="444038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Going forward, we'll refer to this network as the </a:t>
            </a:r>
            <a:r>
              <a:rPr b="0" i="1" lang="fr-TN" sz="1400" u="none" cap="none" strike="noStrike">
                <a:solidFill>
                  <a:srgbClr val="212529"/>
                </a:solidFill>
                <a:highlight>
                  <a:srgbClr val="FFFF00"/>
                </a:highlight>
                <a:latin typeface="Arial"/>
                <a:ea typeface="Arial"/>
                <a:cs typeface="Arial"/>
                <a:sym typeface="Arial"/>
              </a:rPr>
              <a:t>policy network</a:t>
            </a:r>
            <a:r>
              <a:rPr b="0" i="0" lang="fr-TN" sz="1400" u="none" cap="none" strike="noStrike">
                <a:solidFill>
                  <a:srgbClr val="212529"/>
                </a:solidFill>
                <a:latin typeface="Arial"/>
                <a:ea typeface="Arial"/>
                <a:cs typeface="Arial"/>
                <a:sym typeface="Arial"/>
              </a:rPr>
              <a:t> since its objective is to approximate the optimal policy by finding the optimal Q-function.</a:t>
            </a:r>
            <a:endParaRPr b="0" i="0" sz="1400" u="none" cap="none" strike="noStrike">
              <a:solidFill>
                <a:srgbClr val="000000"/>
              </a:solidFill>
              <a:latin typeface="Arial"/>
              <a:ea typeface="Arial"/>
              <a:cs typeface="Arial"/>
              <a:sym typeface="Arial"/>
            </a:endParaRPr>
          </a:p>
        </p:txBody>
      </p:sp>
      <p:pic>
        <p:nvPicPr>
          <p:cNvPr id="1633" name="Google Shape;1633;p55"/>
          <p:cNvPicPr preferRelativeResize="0"/>
          <p:nvPr/>
        </p:nvPicPr>
        <p:blipFill rotWithShape="1">
          <a:blip r:embed="rId3">
            <a:alphaModFix/>
          </a:blip>
          <a:srcRect b="0" l="0" r="0" t="0"/>
          <a:stretch/>
        </p:blipFill>
        <p:spPr>
          <a:xfrm>
            <a:off x="3138055" y="1281907"/>
            <a:ext cx="2293819" cy="434378"/>
          </a:xfrm>
          <a:prstGeom prst="rect">
            <a:avLst/>
          </a:prstGeom>
          <a:noFill/>
          <a:ln cap="flat" cmpd="sng" w="9525">
            <a:solidFill>
              <a:srgbClr val="00B0F0"/>
            </a:solidFill>
            <a:prstDash val="solid"/>
            <a:round/>
            <a:headEnd len="sm" w="sm" type="none"/>
            <a:tailEnd len="sm" w="sm" type="none"/>
          </a:ln>
        </p:spPr>
      </p:pic>
      <p:sp>
        <p:nvSpPr>
          <p:cNvPr id="1634" name="Google Shape;1634;p55"/>
          <p:cNvSpPr/>
          <p:nvPr/>
        </p:nvSpPr>
        <p:spPr>
          <a:xfrm>
            <a:off x="3879273" y="1440873"/>
            <a:ext cx="200891" cy="2078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35" name="Google Shape;1635;p55"/>
          <p:cNvPicPr preferRelativeResize="0"/>
          <p:nvPr/>
        </p:nvPicPr>
        <p:blipFill rotWithShape="1">
          <a:blip r:embed="rId4">
            <a:alphaModFix/>
          </a:blip>
          <a:srcRect b="0" l="0" r="0" t="0"/>
          <a:stretch/>
        </p:blipFill>
        <p:spPr>
          <a:xfrm>
            <a:off x="4760205" y="2120635"/>
            <a:ext cx="3150739" cy="17409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35"/>
                                        </p:tgtEl>
                                        <p:attrNameLst>
                                          <p:attrName>style.visibility</p:attrName>
                                        </p:attrNameLst>
                                      </p:cBhvr>
                                      <p:to>
                                        <p:strVal val="visible"/>
                                      </p:to>
                                    </p:set>
                                    <p:anim calcmode="lin" valueType="num">
                                      <p:cBhvr additive="base">
                                        <p:cTn dur="500"/>
                                        <p:tgtEl>
                                          <p:spTgt spid="16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56"/>
          <p:cNvSpPr/>
          <p:nvPr/>
        </p:nvSpPr>
        <p:spPr>
          <a:xfrm>
            <a:off x="710630" y="241302"/>
            <a:ext cx="386137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The input state data then forward propagates through the network, using the same forward propagation technique that we've discussed for any other general neural network. The model then outputs an estimated Q-value for each possible action from the given input state.</a:t>
            </a:r>
            <a:endParaRPr b="0" i="0" sz="1200" u="none" cap="none" strike="noStrike">
              <a:solidFill>
                <a:srgbClr val="000000"/>
              </a:solidFill>
              <a:latin typeface="Arial"/>
              <a:ea typeface="Arial"/>
              <a:cs typeface="Arial"/>
              <a:sym typeface="Arial"/>
            </a:endParaRPr>
          </a:p>
        </p:txBody>
      </p:sp>
      <p:pic>
        <p:nvPicPr>
          <p:cNvPr id="1641" name="Google Shape;1641;p56"/>
          <p:cNvPicPr preferRelativeResize="0"/>
          <p:nvPr/>
        </p:nvPicPr>
        <p:blipFill rotWithShape="1">
          <a:blip r:embed="rId3">
            <a:alphaModFix/>
          </a:blip>
          <a:srcRect b="0" l="0" r="0" t="0"/>
          <a:stretch/>
        </p:blipFill>
        <p:spPr>
          <a:xfrm>
            <a:off x="4542387" y="1932518"/>
            <a:ext cx="2452254" cy="1153797"/>
          </a:xfrm>
          <a:prstGeom prst="rect">
            <a:avLst/>
          </a:prstGeom>
          <a:noFill/>
          <a:ln>
            <a:noFill/>
          </a:ln>
        </p:spPr>
      </p:pic>
      <p:pic>
        <p:nvPicPr>
          <p:cNvPr id="1642" name="Google Shape;1642;p56"/>
          <p:cNvPicPr preferRelativeResize="0"/>
          <p:nvPr/>
        </p:nvPicPr>
        <p:blipFill rotWithShape="1">
          <a:blip r:embed="rId4">
            <a:alphaModFix/>
          </a:blip>
          <a:srcRect b="0" l="0" r="0" t="0"/>
          <a:stretch/>
        </p:blipFill>
        <p:spPr>
          <a:xfrm>
            <a:off x="4908158" y="216767"/>
            <a:ext cx="2598564" cy="1191645"/>
          </a:xfrm>
          <a:prstGeom prst="rect">
            <a:avLst/>
          </a:prstGeom>
          <a:noFill/>
          <a:ln>
            <a:noFill/>
          </a:ln>
        </p:spPr>
      </p:pic>
      <p:sp>
        <p:nvSpPr>
          <p:cNvPr id="1643" name="Google Shape;1643;p56"/>
          <p:cNvSpPr/>
          <p:nvPr/>
        </p:nvSpPr>
        <p:spPr>
          <a:xfrm>
            <a:off x="297873" y="1946180"/>
            <a:ext cx="397244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The loss is then calculated. We do this by comparing the Q-value output from the network for the action in the experience tuple we sampled and the corresponding optimal Q-value, or </a:t>
            </a:r>
            <a:r>
              <a:rPr b="0" i="1" lang="fr-TN" sz="1200" u="none" cap="none" strike="noStrike">
                <a:solidFill>
                  <a:srgbClr val="212529"/>
                </a:solidFill>
                <a:latin typeface="Arial"/>
                <a:ea typeface="Arial"/>
                <a:cs typeface="Arial"/>
                <a:sym typeface="Arial"/>
              </a:rPr>
              <a:t>target Q-value, </a:t>
            </a:r>
            <a:r>
              <a:rPr b="0" i="0" lang="fr-TN" sz="1200" u="none" cap="none" strike="noStrike">
                <a:solidFill>
                  <a:srgbClr val="212529"/>
                </a:solidFill>
                <a:latin typeface="Arial"/>
                <a:ea typeface="Arial"/>
                <a:cs typeface="Arial"/>
                <a:sym typeface="Arial"/>
              </a:rPr>
              <a:t>for the same action.</a:t>
            </a:r>
            <a:endParaRPr b="0" i="0" sz="1200" u="none" cap="none" strike="noStrike">
              <a:solidFill>
                <a:srgbClr val="000000"/>
              </a:solidFill>
              <a:latin typeface="Arial"/>
              <a:ea typeface="Arial"/>
              <a:cs typeface="Arial"/>
              <a:sym typeface="Arial"/>
            </a:endParaRPr>
          </a:p>
        </p:txBody>
      </p:sp>
      <p:pic>
        <p:nvPicPr>
          <p:cNvPr id="1644" name="Google Shape;1644;p56"/>
          <p:cNvPicPr preferRelativeResize="0"/>
          <p:nvPr/>
        </p:nvPicPr>
        <p:blipFill rotWithShape="1">
          <a:blip r:embed="rId5">
            <a:alphaModFix/>
          </a:blip>
          <a:srcRect b="0" l="0" r="0" t="0"/>
          <a:stretch/>
        </p:blipFill>
        <p:spPr>
          <a:xfrm>
            <a:off x="7202208" y="2361678"/>
            <a:ext cx="1564573" cy="238622"/>
          </a:xfrm>
          <a:prstGeom prst="rect">
            <a:avLst/>
          </a:prstGeom>
          <a:noFill/>
          <a:ln>
            <a:noFill/>
          </a:ln>
        </p:spPr>
      </p:pic>
      <p:sp>
        <p:nvSpPr>
          <p:cNvPr id="1645" name="Google Shape;1645;p56"/>
          <p:cNvSpPr/>
          <p:nvPr/>
        </p:nvSpPr>
        <p:spPr>
          <a:xfrm>
            <a:off x="284019" y="2898798"/>
            <a:ext cx="380632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The target Q-value is calculated using the expression from the right hand side of the Bellman equation.</a:t>
            </a:r>
            <a:endParaRPr b="0" i="0" sz="1200" u="none" cap="none" strike="noStrike">
              <a:solidFill>
                <a:srgbClr val="000000"/>
              </a:solidFill>
              <a:latin typeface="Arial"/>
              <a:ea typeface="Arial"/>
              <a:cs typeface="Arial"/>
              <a:sym typeface="Arial"/>
            </a:endParaRPr>
          </a:p>
        </p:txBody>
      </p:sp>
      <p:pic>
        <p:nvPicPr>
          <p:cNvPr id="1646" name="Google Shape;1646;p56"/>
          <p:cNvPicPr preferRelativeResize="0"/>
          <p:nvPr/>
        </p:nvPicPr>
        <p:blipFill rotWithShape="1">
          <a:blip r:embed="rId6">
            <a:alphaModFix/>
          </a:blip>
          <a:srcRect b="0" l="0" r="0" t="0"/>
          <a:stretch/>
        </p:blipFill>
        <p:spPr>
          <a:xfrm>
            <a:off x="934189" y="3495830"/>
            <a:ext cx="2349338" cy="473510"/>
          </a:xfrm>
          <a:prstGeom prst="rect">
            <a:avLst/>
          </a:prstGeom>
          <a:noFill/>
          <a:ln cap="flat" cmpd="sng" w="9525">
            <a:solidFill>
              <a:srgbClr val="FFFF00"/>
            </a:solidFill>
            <a:prstDash val="solid"/>
            <a:round/>
            <a:headEnd len="sm" w="sm" type="none"/>
            <a:tailEnd len="sm" w="sm" type="none"/>
          </a:ln>
        </p:spPr>
      </p:pic>
      <p:sp>
        <p:nvSpPr>
          <p:cNvPr id="1647" name="Google Shape;1647;p56"/>
          <p:cNvSpPr/>
          <p:nvPr/>
        </p:nvSpPr>
        <p:spPr>
          <a:xfrm>
            <a:off x="1012335" y="4184179"/>
            <a:ext cx="4726304" cy="461665"/>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loss is the difference between the estimated Q-value and the target Q-value. </a:t>
            </a:r>
            <a:endParaRPr/>
          </a:p>
        </p:txBody>
      </p:sp>
      <p:pic>
        <p:nvPicPr>
          <p:cNvPr id="1648" name="Google Shape;1648;p56"/>
          <p:cNvPicPr preferRelativeResize="0"/>
          <p:nvPr/>
        </p:nvPicPr>
        <p:blipFill rotWithShape="1">
          <a:blip r:embed="rId7">
            <a:alphaModFix/>
          </a:blip>
          <a:srcRect b="0" l="0" r="0" t="0"/>
          <a:stretch/>
        </p:blipFill>
        <p:spPr>
          <a:xfrm>
            <a:off x="5614056" y="3969340"/>
            <a:ext cx="2761170" cy="520921"/>
          </a:xfrm>
          <a:prstGeom prst="rect">
            <a:avLst/>
          </a:prstGeom>
          <a:noFill/>
          <a:ln cap="flat" cmpd="sng" w="9525">
            <a:solidFill>
              <a:srgbClr val="FF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0"/>
                                        </p:tgtEl>
                                        <p:attrNameLst>
                                          <p:attrName>style.visibility</p:attrName>
                                        </p:attrNameLst>
                                      </p:cBhvr>
                                      <p:to>
                                        <p:strVal val="visible"/>
                                      </p:to>
                                    </p:set>
                                    <p:anim calcmode="lin" valueType="num">
                                      <p:cBhvr additive="base">
                                        <p:cTn dur="500"/>
                                        <p:tgtEl>
                                          <p:spTgt spid="16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2"/>
                                        </p:tgtEl>
                                        <p:attrNameLst>
                                          <p:attrName>style.visibility</p:attrName>
                                        </p:attrNameLst>
                                      </p:cBhvr>
                                      <p:to>
                                        <p:strVal val="visible"/>
                                      </p:to>
                                    </p:set>
                                    <p:anim calcmode="lin" valueType="num">
                                      <p:cBhvr additive="base">
                                        <p:cTn dur="500"/>
                                        <p:tgtEl>
                                          <p:spTgt spid="16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3"/>
                                        </p:tgtEl>
                                        <p:attrNameLst>
                                          <p:attrName>style.visibility</p:attrName>
                                        </p:attrNameLst>
                                      </p:cBhvr>
                                      <p:to>
                                        <p:strVal val="visible"/>
                                      </p:to>
                                    </p:set>
                                    <p:anim calcmode="lin" valueType="num">
                                      <p:cBhvr additive="base">
                                        <p:cTn dur="500"/>
                                        <p:tgtEl>
                                          <p:spTgt spid="16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1"/>
                                        </p:tgtEl>
                                        <p:attrNameLst>
                                          <p:attrName>style.visibility</p:attrName>
                                        </p:attrNameLst>
                                      </p:cBhvr>
                                      <p:to>
                                        <p:strVal val="visible"/>
                                      </p:to>
                                    </p:set>
                                    <p:anim calcmode="lin" valueType="num">
                                      <p:cBhvr additive="base">
                                        <p:cTn dur="500"/>
                                        <p:tgtEl>
                                          <p:spTgt spid="16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4"/>
                                        </p:tgtEl>
                                        <p:attrNameLst>
                                          <p:attrName>style.visibility</p:attrName>
                                        </p:attrNameLst>
                                      </p:cBhvr>
                                      <p:to>
                                        <p:strVal val="visible"/>
                                      </p:to>
                                    </p:set>
                                    <p:anim calcmode="lin" valueType="num">
                                      <p:cBhvr additive="base">
                                        <p:cTn dur="500"/>
                                        <p:tgtEl>
                                          <p:spTgt spid="1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5"/>
                                        </p:tgtEl>
                                        <p:attrNameLst>
                                          <p:attrName>style.visibility</p:attrName>
                                        </p:attrNameLst>
                                      </p:cBhvr>
                                      <p:to>
                                        <p:strVal val="visible"/>
                                      </p:to>
                                    </p:set>
                                    <p:anim calcmode="lin" valueType="num">
                                      <p:cBhvr additive="base">
                                        <p:cTn dur="500"/>
                                        <p:tgtEl>
                                          <p:spTgt spid="16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6"/>
                                        </p:tgtEl>
                                        <p:attrNameLst>
                                          <p:attrName>style.visibility</p:attrName>
                                        </p:attrNameLst>
                                      </p:cBhvr>
                                      <p:to>
                                        <p:strVal val="visible"/>
                                      </p:to>
                                    </p:set>
                                    <p:anim calcmode="lin" valueType="num">
                                      <p:cBhvr additive="base">
                                        <p:cTn dur="500"/>
                                        <p:tgtEl>
                                          <p:spTgt spid="16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7"/>
                                        </p:tgtEl>
                                        <p:attrNameLst>
                                          <p:attrName>style.visibility</p:attrName>
                                        </p:attrNameLst>
                                      </p:cBhvr>
                                      <p:to>
                                        <p:strVal val="visible"/>
                                      </p:to>
                                    </p:set>
                                    <p:anim calcmode="lin" valueType="num">
                                      <p:cBhvr additive="base">
                                        <p:cTn dur="500"/>
                                        <p:tgtEl>
                                          <p:spTgt spid="16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8"/>
                                        </p:tgtEl>
                                        <p:attrNameLst>
                                          <p:attrName>style.visibility</p:attrName>
                                        </p:attrNameLst>
                                      </p:cBhvr>
                                      <p:to>
                                        <p:strVal val="visible"/>
                                      </p:to>
                                    </p:set>
                                    <p:anim calcmode="lin" valueType="num">
                                      <p:cBhvr additive="base">
                                        <p:cTn dur="500"/>
                                        <p:tgtEl>
                                          <p:spTgt spid="16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2" name="Shape 1652"/>
        <p:cNvGrpSpPr/>
        <p:nvPr/>
      </p:nvGrpSpPr>
      <p:grpSpPr>
        <a:xfrm>
          <a:off x="0" y="0"/>
          <a:ext cx="0" cy="0"/>
          <a:chOff x="0" y="0"/>
          <a:chExt cx="0" cy="0"/>
        </a:xfrm>
      </p:grpSpPr>
      <p:sp>
        <p:nvSpPr>
          <p:cNvPr id="1653" name="Google Shape;1653;p57"/>
          <p:cNvSpPr/>
          <p:nvPr/>
        </p:nvSpPr>
        <p:spPr>
          <a:xfrm>
            <a:off x="355599" y="959759"/>
            <a:ext cx="82411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When we are calculating the optimal Q-value for any given state-action pair, notice from the equation for calculating loss that we used above, we have this term here that we must compute:</a:t>
            </a:r>
            <a:endParaRPr/>
          </a:p>
        </p:txBody>
      </p:sp>
      <p:sp>
        <p:nvSpPr>
          <p:cNvPr id="1654" name="Google Shape;1654;p57"/>
          <p:cNvSpPr/>
          <p:nvPr/>
        </p:nvSpPr>
        <p:spPr>
          <a:xfrm>
            <a:off x="1029676" y="238650"/>
            <a:ext cx="23508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1D4264"/>
                </a:solidFill>
                <a:latin typeface="Arial"/>
                <a:ea typeface="Arial"/>
                <a:cs typeface="Arial"/>
                <a:sym typeface="Arial"/>
              </a:rPr>
              <a:t>Calculating the max term</a:t>
            </a:r>
            <a:endParaRPr/>
          </a:p>
        </p:txBody>
      </p:sp>
      <p:sp>
        <p:nvSpPr>
          <p:cNvPr id="1655" name="Google Shape;1655;p57"/>
          <p:cNvSpPr/>
          <p:nvPr/>
        </p:nvSpPr>
        <p:spPr>
          <a:xfrm>
            <a:off x="355600" y="2211946"/>
            <a:ext cx="85251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Recall that </a:t>
            </a:r>
            <a:r>
              <a:rPr b="0" i="0" lang="fr-TN" sz="1200" u="none" cap="none" strike="noStrike">
                <a:solidFill>
                  <a:srgbClr val="000000"/>
                </a:solidFill>
                <a:latin typeface="Arial"/>
                <a:ea typeface="Arial"/>
                <a:cs typeface="Arial"/>
                <a:sym typeface="Arial"/>
              </a:rPr>
              <a:t>s′</a:t>
            </a:r>
            <a:r>
              <a:rPr b="0" i="0" lang="fr-TN" sz="1200" u="none" cap="none" strike="noStrike">
                <a:solidFill>
                  <a:srgbClr val="212529"/>
                </a:solidFill>
                <a:latin typeface="Arial"/>
                <a:ea typeface="Arial"/>
                <a:cs typeface="Arial"/>
                <a:sym typeface="Arial"/>
              </a:rPr>
              <a:t> and </a:t>
            </a:r>
            <a:r>
              <a:rPr b="0" i="0" lang="fr-TN" sz="1200" u="none" cap="none" strike="noStrike">
                <a:solidFill>
                  <a:srgbClr val="000000"/>
                </a:solidFill>
                <a:latin typeface="Arial"/>
                <a:ea typeface="Arial"/>
                <a:cs typeface="Arial"/>
                <a:sym typeface="Arial"/>
              </a:rPr>
              <a:t>a′</a:t>
            </a:r>
            <a:r>
              <a:rPr b="0" i="0" lang="fr-TN" sz="1200" u="none" cap="none" strike="noStrike">
                <a:solidFill>
                  <a:srgbClr val="212529"/>
                </a:solidFill>
                <a:latin typeface="Arial"/>
                <a:ea typeface="Arial"/>
                <a:cs typeface="Arial"/>
                <a:sym typeface="Arial"/>
              </a:rPr>
              <a:t> are the state and action that occur in the following time step.  </a:t>
            </a:r>
            <a:endParaRPr/>
          </a:p>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Previously,we were able to find this </a:t>
            </a:r>
            <a:r>
              <a:rPr b="0" i="0" lang="fr-TN" sz="1200" u="none" cap="none" strike="noStrike">
                <a:solidFill>
                  <a:srgbClr val="000000"/>
                </a:solidFill>
                <a:latin typeface="Arial"/>
                <a:ea typeface="Arial"/>
                <a:cs typeface="Arial"/>
                <a:sym typeface="Arial"/>
              </a:rPr>
              <a:t>max</a:t>
            </a:r>
            <a:r>
              <a:rPr b="0" i="0" lang="fr-TN" sz="1200" u="none" cap="none" strike="noStrike">
                <a:solidFill>
                  <a:srgbClr val="212529"/>
                </a:solidFill>
                <a:latin typeface="Arial"/>
                <a:ea typeface="Arial"/>
                <a:cs typeface="Arial"/>
                <a:sym typeface="Arial"/>
              </a:rPr>
              <a:t> term by peeking in the Q-table. We'd just look to see which action gave us the highest Q-value for a given state.</a:t>
            </a:r>
            <a:endParaRPr b="0" i="0" sz="1200" u="none" cap="none" strike="noStrike">
              <a:solidFill>
                <a:srgbClr val="000000"/>
              </a:solidFill>
              <a:latin typeface="Arial"/>
              <a:ea typeface="Arial"/>
              <a:cs typeface="Arial"/>
              <a:sym typeface="Arial"/>
            </a:endParaRPr>
          </a:p>
        </p:txBody>
      </p:sp>
      <p:sp>
        <p:nvSpPr>
          <p:cNvPr id="1656" name="Google Shape;1656;p57"/>
          <p:cNvSpPr/>
          <p:nvPr/>
        </p:nvSpPr>
        <p:spPr>
          <a:xfrm>
            <a:off x="306118" y="3515080"/>
            <a:ext cx="513812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 In order to find this </a:t>
            </a:r>
            <a:r>
              <a:rPr b="0" i="0" lang="fr-TN" sz="1200" u="none" cap="none" strike="noStrike">
                <a:solidFill>
                  <a:srgbClr val="000000"/>
                </a:solidFill>
                <a:latin typeface="Arial"/>
                <a:ea typeface="Arial"/>
                <a:cs typeface="Arial"/>
                <a:sym typeface="Arial"/>
              </a:rPr>
              <a:t>max</a:t>
            </a:r>
            <a:r>
              <a:rPr b="0" i="0" lang="fr-TN" sz="1200" u="none" cap="none" strike="noStrike">
                <a:solidFill>
                  <a:srgbClr val="212529"/>
                </a:solidFill>
                <a:latin typeface="Arial"/>
                <a:ea typeface="Arial"/>
                <a:cs typeface="Arial"/>
                <a:sym typeface="Arial"/>
              </a:rPr>
              <a:t> term now, what we do is pass </a:t>
            </a:r>
            <a:r>
              <a:rPr b="0" i="0" lang="fr-TN" sz="1200" u="none" cap="none" strike="noStrike">
                <a:solidFill>
                  <a:srgbClr val="000000"/>
                </a:solidFill>
                <a:latin typeface="Arial"/>
                <a:ea typeface="Arial"/>
                <a:cs typeface="Arial"/>
                <a:sym typeface="Arial"/>
              </a:rPr>
              <a:t>s′</a:t>
            </a:r>
            <a:r>
              <a:rPr b="0" i="0" lang="fr-TN" sz="1200" u="none" cap="none" strike="noStrike">
                <a:solidFill>
                  <a:srgbClr val="212529"/>
                </a:solidFill>
                <a:latin typeface="Arial"/>
                <a:ea typeface="Arial"/>
                <a:cs typeface="Arial"/>
                <a:sym typeface="Arial"/>
              </a:rPr>
              <a:t> to the policy network, which will output the Q-values for each state-action pair using </a:t>
            </a:r>
            <a:r>
              <a:rPr b="0" i="0" lang="fr-TN" sz="1200" u="none" cap="none" strike="noStrike">
                <a:solidFill>
                  <a:srgbClr val="000000"/>
                </a:solidFill>
                <a:latin typeface="Arial"/>
                <a:ea typeface="Arial"/>
                <a:cs typeface="Arial"/>
                <a:sym typeface="Arial"/>
              </a:rPr>
              <a:t>s′</a:t>
            </a:r>
            <a:r>
              <a:rPr b="0" i="0" lang="fr-TN" sz="1200" u="none" cap="none" strike="noStrike">
                <a:solidFill>
                  <a:srgbClr val="212529"/>
                </a:solidFill>
                <a:latin typeface="Arial"/>
                <a:ea typeface="Arial"/>
                <a:cs typeface="Arial"/>
                <a:sym typeface="Arial"/>
              </a:rPr>
              <a:t> as the state and each of the possible next actions as </a:t>
            </a:r>
            <a:r>
              <a:rPr b="0" i="0" lang="fr-TN" sz="1200" u="none" cap="none" strike="noStrike">
                <a:solidFill>
                  <a:srgbClr val="000000"/>
                </a:solidFill>
                <a:latin typeface="Arial"/>
                <a:ea typeface="Arial"/>
                <a:cs typeface="Arial"/>
                <a:sym typeface="Arial"/>
              </a:rPr>
              <a:t>a′</a:t>
            </a:r>
            <a:r>
              <a:rPr b="0" i="0" lang="fr-TN" sz="1200" u="none" cap="none" strike="noStrike">
                <a:solidFill>
                  <a:srgbClr val="212529"/>
                </a:solidFill>
                <a:latin typeface="Arial"/>
                <a:ea typeface="Arial"/>
                <a:cs typeface="Arial"/>
                <a:sym typeface="Arial"/>
              </a:rPr>
              <a:t>. Given this, we can obtain the </a:t>
            </a:r>
            <a:r>
              <a:rPr b="0" i="0" lang="fr-TN" sz="1200" u="none" cap="none" strike="noStrike">
                <a:solidFill>
                  <a:srgbClr val="000000"/>
                </a:solidFill>
                <a:latin typeface="Arial"/>
                <a:ea typeface="Arial"/>
                <a:cs typeface="Arial"/>
                <a:sym typeface="Arial"/>
              </a:rPr>
              <a:t>max</a:t>
            </a:r>
            <a:r>
              <a:rPr b="0" i="0" lang="fr-TN" sz="1200" u="none" cap="none" strike="noStrike">
                <a:solidFill>
                  <a:srgbClr val="212529"/>
                </a:solidFill>
                <a:latin typeface="Arial"/>
                <a:ea typeface="Arial"/>
                <a:cs typeface="Arial"/>
                <a:sym typeface="Arial"/>
              </a:rPr>
              <a:t> Q-value over all possible actions taken from </a:t>
            </a:r>
            <a:r>
              <a:rPr b="0" i="0" lang="fr-TN" sz="1200" u="none" cap="none" strike="noStrike">
                <a:solidFill>
                  <a:srgbClr val="000000"/>
                </a:solidFill>
                <a:latin typeface="Arial"/>
                <a:ea typeface="Arial"/>
                <a:cs typeface="Arial"/>
                <a:sym typeface="Arial"/>
              </a:rPr>
              <a:t>s′</a:t>
            </a:r>
            <a:r>
              <a:rPr b="0" i="0" lang="fr-TN" sz="1200" u="none" cap="none" strike="noStrike">
                <a:solidFill>
                  <a:srgbClr val="212529"/>
                </a:solidFill>
                <a:latin typeface="Arial"/>
                <a:ea typeface="Arial"/>
                <a:cs typeface="Arial"/>
                <a:sym typeface="Arial"/>
              </a:rPr>
              <a:t>, giving us </a:t>
            </a:r>
            <a:r>
              <a:rPr b="0" i="0" lang="fr-TN" sz="1200" u="none" cap="none" strike="noStrike">
                <a:solidFill>
                  <a:srgbClr val="000000"/>
                </a:solidFill>
                <a:latin typeface="Arial"/>
                <a:ea typeface="Arial"/>
                <a:cs typeface="Arial"/>
                <a:sym typeface="Arial"/>
              </a:rPr>
              <a:t>maxa′q∗(s′,a′)</a:t>
            </a:r>
            <a:r>
              <a:rPr b="0" i="0" lang="fr-TN" sz="1200" u="none" cap="none" strike="noStrike">
                <a:solidFill>
                  <a:srgbClr val="212529"/>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657" name="Google Shape;1657;p57"/>
          <p:cNvPicPr preferRelativeResize="0"/>
          <p:nvPr/>
        </p:nvPicPr>
        <p:blipFill rotWithShape="1">
          <a:blip r:embed="rId3">
            <a:alphaModFix/>
          </a:blip>
          <a:srcRect b="0" l="0" r="0" t="0"/>
          <a:stretch/>
        </p:blipFill>
        <p:spPr>
          <a:xfrm>
            <a:off x="5444248" y="2933859"/>
            <a:ext cx="3261427" cy="1596884"/>
          </a:xfrm>
          <a:prstGeom prst="rect">
            <a:avLst/>
          </a:prstGeom>
          <a:noFill/>
          <a:ln>
            <a:noFill/>
          </a:ln>
        </p:spPr>
      </p:pic>
      <p:pic>
        <p:nvPicPr>
          <p:cNvPr id="1658" name="Google Shape;1658;p57"/>
          <p:cNvPicPr preferRelativeResize="0"/>
          <p:nvPr/>
        </p:nvPicPr>
        <p:blipFill rotWithShape="1">
          <a:blip r:embed="rId4">
            <a:alphaModFix/>
          </a:blip>
          <a:srcRect b="0" l="0" r="0" t="0"/>
          <a:stretch/>
        </p:blipFill>
        <p:spPr>
          <a:xfrm>
            <a:off x="4313792" y="1295763"/>
            <a:ext cx="2761170" cy="520921"/>
          </a:xfrm>
          <a:prstGeom prst="rect">
            <a:avLst/>
          </a:prstGeom>
          <a:noFill/>
          <a:ln cap="flat" cmpd="sng" w="9525">
            <a:solidFill>
              <a:srgbClr val="FF0000"/>
            </a:solidFill>
            <a:prstDash val="solid"/>
            <a:round/>
            <a:headEnd len="sm" w="sm" type="none"/>
            <a:tailEnd len="sm" w="sm" type="none"/>
          </a:ln>
        </p:spPr>
      </p:pic>
      <p:sp>
        <p:nvSpPr>
          <p:cNvPr id="1659" name="Google Shape;1659;p57"/>
          <p:cNvSpPr/>
          <p:nvPr/>
        </p:nvSpPr>
        <p:spPr>
          <a:xfrm>
            <a:off x="5029199" y="1553810"/>
            <a:ext cx="568037" cy="192908"/>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8"/>
                                        </p:tgtEl>
                                        <p:attrNameLst>
                                          <p:attrName>style.visibility</p:attrName>
                                        </p:attrNameLst>
                                      </p:cBhvr>
                                      <p:to>
                                        <p:strVal val="visible"/>
                                      </p:to>
                                    </p:set>
                                    <p:anim calcmode="lin" valueType="num">
                                      <p:cBhvr additive="base">
                                        <p:cTn dur="500"/>
                                        <p:tgtEl>
                                          <p:spTgt spid="16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58"/>
          <p:cNvSpPr/>
          <p:nvPr/>
        </p:nvSpPr>
        <p:spPr>
          <a:xfrm>
            <a:off x="921767" y="388501"/>
            <a:ext cx="25250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600" u="none" cap="none" strike="noStrike">
                <a:solidFill>
                  <a:srgbClr val="1D4264"/>
                </a:solidFill>
                <a:latin typeface="Arial"/>
                <a:ea typeface="Arial"/>
                <a:cs typeface="Arial"/>
                <a:sym typeface="Arial"/>
              </a:rPr>
              <a:t>Training the policy network</a:t>
            </a:r>
            <a:endParaRPr/>
          </a:p>
        </p:txBody>
      </p:sp>
      <p:sp>
        <p:nvSpPr>
          <p:cNvPr id="1665" name="Google Shape;1665;p58"/>
          <p:cNvSpPr/>
          <p:nvPr/>
        </p:nvSpPr>
        <p:spPr>
          <a:xfrm>
            <a:off x="408709" y="882424"/>
            <a:ext cx="475903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So after we're able to calculate the optimal Q-value for our state-action pair, we can calculate the loss from our policy network between the optimal Q-value and the Q-value that was output from the network for this state-action pair.</a:t>
            </a:r>
            <a:endParaRPr b="0" i="0" sz="1200" u="none" cap="none" strike="noStrike">
              <a:solidFill>
                <a:srgbClr val="000000"/>
              </a:solidFill>
              <a:latin typeface="Arial"/>
              <a:ea typeface="Arial"/>
              <a:cs typeface="Arial"/>
              <a:sym typeface="Arial"/>
            </a:endParaRPr>
          </a:p>
        </p:txBody>
      </p:sp>
      <p:pic>
        <p:nvPicPr>
          <p:cNvPr id="1666" name="Google Shape;1666;p58"/>
          <p:cNvPicPr preferRelativeResize="0"/>
          <p:nvPr/>
        </p:nvPicPr>
        <p:blipFill rotWithShape="1">
          <a:blip r:embed="rId3">
            <a:alphaModFix/>
          </a:blip>
          <a:srcRect b="0" l="0" r="0" t="0"/>
          <a:stretch/>
        </p:blipFill>
        <p:spPr>
          <a:xfrm>
            <a:off x="5253837" y="962904"/>
            <a:ext cx="2761170" cy="520921"/>
          </a:xfrm>
          <a:prstGeom prst="rect">
            <a:avLst/>
          </a:prstGeom>
          <a:noFill/>
          <a:ln cap="flat" cmpd="sng" w="9525">
            <a:solidFill>
              <a:srgbClr val="FF0000"/>
            </a:solidFill>
            <a:prstDash val="solid"/>
            <a:round/>
            <a:headEnd len="sm" w="sm" type="none"/>
            <a:tailEnd len="sm" w="sm" type="none"/>
          </a:ln>
        </p:spPr>
      </p:pic>
      <p:sp>
        <p:nvSpPr>
          <p:cNvPr id="1667" name="Google Shape;1667;p58"/>
          <p:cNvSpPr/>
          <p:nvPr/>
        </p:nvSpPr>
        <p:spPr>
          <a:xfrm>
            <a:off x="408709" y="1971585"/>
            <a:ext cx="45720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Gradient descent is then performed to update the weights in the network in attempts to minimize the loss. In this case, minimizing the loss means that we're aiming to make the policy network output Q-values for each state-action pair that approximate the target Q-values given by the Bellman equation</a:t>
            </a:r>
            <a:endParaRPr b="0" i="0" sz="1200" u="none" cap="none" strike="noStrike">
              <a:solidFill>
                <a:srgbClr val="000000"/>
              </a:solidFill>
              <a:latin typeface="Arial"/>
              <a:ea typeface="Arial"/>
              <a:cs typeface="Arial"/>
              <a:sym typeface="Arial"/>
            </a:endParaRPr>
          </a:p>
        </p:txBody>
      </p:sp>
      <p:pic>
        <p:nvPicPr>
          <p:cNvPr id="1668" name="Google Shape;1668;p58"/>
          <p:cNvPicPr preferRelativeResize="0"/>
          <p:nvPr/>
        </p:nvPicPr>
        <p:blipFill rotWithShape="1">
          <a:blip r:embed="rId4">
            <a:alphaModFix/>
          </a:blip>
          <a:srcRect b="0" l="0" r="0" t="0"/>
          <a:stretch/>
        </p:blipFill>
        <p:spPr>
          <a:xfrm>
            <a:off x="5115976" y="1953464"/>
            <a:ext cx="2598564" cy="1191645"/>
          </a:xfrm>
          <a:prstGeom prst="rect">
            <a:avLst/>
          </a:prstGeom>
          <a:noFill/>
          <a:ln>
            <a:noFill/>
          </a:ln>
        </p:spPr>
      </p:pic>
      <p:sp>
        <p:nvSpPr>
          <p:cNvPr id="1669" name="Google Shape;1669;p58"/>
          <p:cNvSpPr/>
          <p:nvPr/>
        </p:nvSpPr>
        <p:spPr>
          <a:xfrm>
            <a:off x="117764" y="3614748"/>
            <a:ext cx="861752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212529"/>
                </a:solidFill>
                <a:latin typeface="Arial"/>
                <a:ea typeface="Arial"/>
                <a:cs typeface="Arial"/>
                <a:sym typeface="Arial"/>
              </a:rPr>
              <a:t>Up to this point, everything we've gone over was all for one single time step. We then move on to the next time step in the episode and do this process again and again time after time until we reach the end of the episode. At that point, we start a new episode, and do that over and over again until we reach the max number of episodes we've set. We'll want to keep repeating this process until we've sufficiently minimized the loss.</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66"/>
                                        </p:tgtEl>
                                        <p:attrNameLst>
                                          <p:attrName>style.visibility</p:attrName>
                                        </p:attrNameLst>
                                      </p:cBhvr>
                                      <p:to>
                                        <p:strVal val="visible"/>
                                      </p:to>
                                    </p:set>
                                    <p:anim calcmode="lin" valueType="num">
                                      <p:cBhvr additive="base">
                                        <p:cTn dur="500"/>
                                        <p:tgtEl>
                                          <p:spTgt spid="16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68"/>
                                        </p:tgtEl>
                                        <p:attrNameLst>
                                          <p:attrName>style.visibility</p:attrName>
                                        </p:attrNameLst>
                                      </p:cBhvr>
                                      <p:to>
                                        <p:strVal val="visible"/>
                                      </p:to>
                                    </p:set>
                                    <p:anim calcmode="lin" valueType="num">
                                      <p:cBhvr additive="base">
                                        <p:cTn dur="500"/>
                                        <p:tgtEl>
                                          <p:spTgt spid="16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3" name="Shape 1673"/>
        <p:cNvGrpSpPr/>
        <p:nvPr/>
      </p:nvGrpSpPr>
      <p:grpSpPr>
        <a:xfrm>
          <a:off x="0" y="0"/>
          <a:ext cx="0" cy="0"/>
          <a:chOff x="0" y="0"/>
          <a:chExt cx="0" cy="0"/>
        </a:xfrm>
      </p:grpSpPr>
      <p:sp>
        <p:nvSpPr>
          <p:cNvPr id="1674" name="Google Shape;1674;p59"/>
          <p:cNvSpPr/>
          <p:nvPr/>
        </p:nvSpPr>
        <p:spPr>
          <a:xfrm>
            <a:off x="429491" y="2195946"/>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12529"/>
              </a:buClr>
              <a:buSzPts val="1800"/>
              <a:buFont typeface="Arial"/>
              <a:buNone/>
            </a:pPr>
            <a:r>
              <a:rPr b="0" i="0" lang="fr-TN" sz="1800" u="none" cap="none" strike="noStrike">
                <a:solidFill>
                  <a:srgbClr val="212529"/>
                </a:solidFill>
                <a:latin typeface="Arial"/>
                <a:ea typeface="Arial"/>
                <a:cs typeface="Arial"/>
                <a:sym typeface="Arial"/>
              </a:rPr>
              <a:t>During training, we make two passes through the network. What is the purpose of the second pass?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fr-TN" sz="1800" u="none" cap="none" strike="noStrike">
                <a:solidFill>
                  <a:schemeClr val="dk1"/>
                </a:solidFill>
                <a:latin typeface="Arial"/>
                <a:ea typeface="Arial"/>
                <a:cs typeface="Arial"/>
                <a:sym typeface="Arial"/>
              </a:rPr>
              <a:t>To calculate the target reward for the current action</a:t>
            </a:r>
            <a:endParaRPr/>
          </a:p>
          <a:p>
            <a:pPr indent="0" lvl="0" marL="0" marR="0" rtl="0" algn="l">
              <a:lnSpc>
                <a:spcPct val="100000"/>
              </a:lnSpc>
              <a:spcBef>
                <a:spcPts val="0"/>
              </a:spcBef>
              <a:spcAft>
                <a:spcPts val="0"/>
              </a:spcAft>
              <a:buClr>
                <a:schemeClr val="dk1"/>
              </a:buClr>
              <a:buSzPts val="1800"/>
              <a:buFont typeface="Arial"/>
              <a:buNone/>
            </a:pPr>
            <a:r>
              <a:rPr b="0" i="0" lang="fr-TN" sz="1800" u="none" cap="none" strike="noStrike">
                <a:solidFill>
                  <a:schemeClr val="dk1"/>
                </a:solidFill>
                <a:latin typeface="Arial"/>
                <a:ea typeface="Arial"/>
                <a:cs typeface="Arial"/>
                <a:sym typeface="Arial"/>
              </a:rPr>
              <a:t>To calculate the reward for the current action</a:t>
            </a:r>
            <a:endParaRPr/>
          </a:p>
          <a:p>
            <a:pPr indent="0" lvl="0" marL="0" marR="0" rtl="0" algn="l">
              <a:lnSpc>
                <a:spcPct val="100000"/>
              </a:lnSpc>
              <a:spcBef>
                <a:spcPts val="0"/>
              </a:spcBef>
              <a:spcAft>
                <a:spcPts val="0"/>
              </a:spcAft>
              <a:buClr>
                <a:schemeClr val="dk1"/>
              </a:buClr>
              <a:buSzPts val="1800"/>
              <a:buFont typeface="Arial"/>
              <a:buNone/>
            </a:pPr>
            <a:r>
              <a:rPr b="0" i="0" lang="fr-TN" sz="1800" u="none" cap="none" strike="noStrike">
                <a:solidFill>
                  <a:schemeClr val="dk1"/>
                </a:solidFill>
                <a:latin typeface="Arial"/>
                <a:ea typeface="Arial"/>
                <a:cs typeface="Arial"/>
                <a:sym typeface="Arial"/>
              </a:rPr>
              <a:t>To calculate the Q-value for the current state and action</a:t>
            </a:r>
            <a:endParaRPr/>
          </a:p>
          <a:p>
            <a:pPr indent="0" lvl="0" marL="0" marR="0" rtl="0" algn="l">
              <a:lnSpc>
                <a:spcPct val="100000"/>
              </a:lnSpc>
              <a:spcBef>
                <a:spcPts val="0"/>
              </a:spcBef>
              <a:spcAft>
                <a:spcPts val="0"/>
              </a:spcAft>
              <a:buClr>
                <a:schemeClr val="dk1"/>
              </a:buClr>
              <a:buSzPts val="1800"/>
              <a:buFont typeface="Arial"/>
              <a:buNone/>
            </a:pPr>
            <a:r>
              <a:rPr b="0" i="0" lang="fr-TN" sz="1800" u="none" cap="none" strike="noStrike">
                <a:solidFill>
                  <a:schemeClr val="dk1"/>
                </a:solidFill>
                <a:latin typeface="Mate"/>
                <a:ea typeface="Mate"/>
                <a:cs typeface="Mate"/>
                <a:sym typeface="Mate"/>
              </a:rPr>
              <a:t></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fr-TN" sz="1800" u="none" cap="none" strike="noStrike">
                <a:solidFill>
                  <a:schemeClr val="dk1"/>
                </a:solidFill>
                <a:latin typeface="Arial"/>
                <a:ea typeface="Arial"/>
                <a:cs typeface="Arial"/>
                <a:sym typeface="Arial"/>
              </a:rPr>
              <a:t>To calculate the max Q-value for the next state across all possible next actions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
          <p:cNvSpPr txBox="1"/>
          <p:nvPr>
            <p:ph type="ctrTitle"/>
          </p:nvPr>
        </p:nvSpPr>
        <p:spPr>
          <a:xfrm>
            <a:off x="530392" y="339649"/>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1800"/>
              <a:t>MDP Notation</a:t>
            </a:r>
            <a:endParaRPr sz="1800"/>
          </a:p>
        </p:txBody>
      </p:sp>
      <p:pic>
        <p:nvPicPr>
          <p:cNvPr id="1024" name="Google Shape;1024;p6"/>
          <p:cNvPicPr preferRelativeResize="0"/>
          <p:nvPr/>
        </p:nvPicPr>
        <p:blipFill rotWithShape="1">
          <a:blip r:embed="rId3">
            <a:alphaModFix/>
          </a:blip>
          <a:srcRect b="0" l="0" r="0" t="0"/>
          <a:stretch/>
        </p:blipFill>
        <p:spPr>
          <a:xfrm>
            <a:off x="4919718" y="1380648"/>
            <a:ext cx="4224282" cy="2694347"/>
          </a:xfrm>
          <a:prstGeom prst="rect">
            <a:avLst/>
          </a:prstGeom>
          <a:noFill/>
          <a:ln>
            <a:noFill/>
          </a:ln>
        </p:spPr>
      </p:pic>
      <p:sp>
        <p:nvSpPr>
          <p:cNvPr id="1025" name="Google Shape;1025;p6"/>
          <p:cNvSpPr/>
          <p:nvPr/>
        </p:nvSpPr>
        <p:spPr>
          <a:xfrm>
            <a:off x="103908" y="1535284"/>
            <a:ext cx="5285509" cy="26203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200"/>
              <a:buFont typeface="Arial"/>
              <a:buChar char="•"/>
            </a:pPr>
            <a:r>
              <a:rPr b="0" i="0" lang="fr-TN" sz="1200" u="none" cap="none" strike="noStrike">
                <a:solidFill>
                  <a:srgbClr val="000000"/>
                </a:solidFill>
                <a:latin typeface="Arial"/>
                <a:ea typeface="Arial"/>
                <a:cs typeface="Arial"/>
                <a:sym typeface="Arial"/>
              </a:rPr>
              <a:t>The MDP consists of a finite set of states </a:t>
            </a:r>
            <a:r>
              <a:rPr b="1" i="0" lang="fr-TN" sz="1200" u="none" cap="none" strike="noStrike">
                <a:solidFill>
                  <a:srgbClr val="000000"/>
                </a:solidFill>
                <a:latin typeface="Arial"/>
                <a:ea typeface="Arial"/>
                <a:cs typeface="Arial"/>
                <a:sym typeface="Arial"/>
              </a:rPr>
              <a:t>S</a:t>
            </a:r>
            <a:r>
              <a:rPr b="0" i="0" lang="fr-TN" sz="1200" u="none" cap="none" strike="noStrike">
                <a:solidFill>
                  <a:srgbClr val="000000"/>
                </a:solidFill>
                <a:latin typeface="Arial"/>
                <a:ea typeface="Arial"/>
                <a:cs typeface="Arial"/>
                <a:sym typeface="Arial"/>
              </a:rPr>
              <a:t>, actions </a:t>
            </a:r>
            <a:r>
              <a:rPr b="1" i="0" lang="fr-TN" sz="1200" u="none" cap="none" strike="noStrike">
                <a:solidFill>
                  <a:srgbClr val="000000"/>
                </a:solidFill>
                <a:latin typeface="Arial"/>
                <a:ea typeface="Arial"/>
                <a:cs typeface="Arial"/>
                <a:sym typeface="Arial"/>
              </a:rPr>
              <a:t>A</a:t>
            </a:r>
            <a:r>
              <a:rPr b="0" i="0" lang="fr-TN" sz="1200" u="none" cap="none" strike="noStrike">
                <a:solidFill>
                  <a:srgbClr val="000000"/>
                </a:solidFill>
                <a:latin typeface="Arial"/>
                <a:ea typeface="Arial"/>
                <a:cs typeface="Arial"/>
                <a:sym typeface="Arial"/>
              </a:rPr>
              <a:t>, and rewards </a:t>
            </a:r>
            <a:r>
              <a:rPr b="1" i="0" lang="fr-TN" sz="1200" u="none" cap="none" strike="noStrike">
                <a:solidFill>
                  <a:srgbClr val="000000"/>
                </a:solidFill>
                <a:latin typeface="Arial"/>
                <a:ea typeface="Arial"/>
                <a:cs typeface="Arial"/>
                <a:sym typeface="Arial"/>
              </a:rPr>
              <a:t>R</a:t>
            </a:r>
            <a:r>
              <a:rPr b="0" i="0" lang="fr-TN" sz="1200" u="none" cap="none" strike="noStrike">
                <a:solidFill>
                  <a:srgbClr val="000000"/>
                </a:solidFill>
                <a:latin typeface="Arial"/>
                <a:ea typeface="Arial"/>
                <a:cs typeface="Arial"/>
                <a:sym typeface="Arial"/>
              </a:rPr>
              <a:t>. </a:t>
            </a:r>
            <a:endParaRPr/>
          </a:p>
          <a:p>
            <a:pPr indent="-285750" lvl="0" marL="285750" marR="0" rtl="0" algn="l">
              <a:lnSpc>
                <a:spcPct val="200000"/>
              </a:lnSpc>
              <a:spcBef>
                <a:spcPts val="0"/>
              </a:spcBef>
              <a:spcAft>
                <a:spcPts val="0"/>
              </a:spcAft>
              <a:buClr>
                <a:srgbClr val="000000"/>
              </a:buClr>
              <a:buSzPts val="1200"/>
              <a:buFont typeface="Arial"/>
              <a:buChar char="•"/>
            </a:pPr>
            <a:r>
              <a:rPr b="0" i="0" lang="fr-TN" sz="1200" u="none" cap="none" strike="noStrike">
                <a:solidFill>
                  <a:srgbClr val="000000"/>
                </a:solidFill>
                <a:latin typeface="Arial"/>
                <a:ea typeface="Arial"/>
                <a:cs typeface="Arial"/>
                <a:sym typeface="Arial"/>
              </a:rPr>
              <a:t>At each time step </a:t>
            </a:r>
            <a:r>
              <a:rPr b="1" i="0" lang="fr-TN" sz="1200" u="none" cap="none" strike="noStrike">
                <a:solidFill>
                  <a:srgbClr val="000000"/>
                </a:solidFill>
                <a:latin typeface="Arial"/>
                <a:ea typeface="Arial"/>
                <a:cs typeface="Arial"/>
                <a:sym typeface="Arial"/>
              </a:rPr>
              <a:t>t</a:t>
            </a:r>
            <a:r>
              <a:rPr b="0" i="0" lang="fr-TN" sz="1200" u="none" cap="none" strike="noStrike">
                <a:solidFill>
                  <a:srgbClr val="000000"/>
                </a:solidFill>
                <a:latin typeface="Arial"/>
                <a:ea typeface="Arial"/>
                <a:cs typeface="Arial"/>
                <a:sym typeface="Arial"/>
              </a:rPr>
              <a:t>, the agent observes the environment’s state </a:t>
            </a:r>
            <a:r>
              <a:rPr b="1" i="0" lang="fr-TN" sz="1200" u="none" cap="none" strike="noStrike">
                <a:solidFill>
                  <a:srgbClr val="000000"/>
                </a:solidFill>
                <a:latin typeface="Arial"/>
                <a:ea typeface="Arial"/>
                <a:cs typeface="Arial"/>
                <a:sym typeface="Arial"/>
              </a:rPr>
              <a:t>St</a:t>
            </a:r>
            <a:r>
              <a:rPr b="0" i="0" lang="fr-TN" sz="1200" u="none" cap="none" strike="noStrike">
                <a:solidFill>
                  <a:srgbClr val="000000"/>
                </a:solidFill>
                <a:latin typeface="Arial"/>
                <a:ea typeface="Arial"/>
                <a:cs typeface="Arial"/>
                <a:sym typeface="Arial"/>
              </a:rPr>
              <a:t>​, selects an action </a:t>
            </a:r>
            <a:r>
              <a:rPr b="1" i="0" lang="fr-TN" sz="1200" u="none" cap="none" strike="noStrike">
                <a:solidFill>
                  <a:srgbClr val="000000"/>
                </a:solidFill>
                <a:latin typeface="Arial"/>
                <a:ea typeface="Arial"/>
                <a:cs typeface="Arial"/>
                <a:sym typeface="Arial"/>
              </a:rPr>
              <a:t>At​</a:t>
            </a:r>
            <a:r>
              <a:rPr b="0" i="0" lang="fr-TN" sz="1200" u="none" cap="none" strike="noStrike">
                <a:solidFill>
                  <a:srgbClr val="000000"/>
                </a:solidFill>
                <a:latin typeface="Arial"/>
                <a:ea typeface="Arial"/>
                <a:cs typeface="Arial"/>
                <a:sym typeface="Arial"/>
              </a:rPr>
              <a:t>, and transitions to a new state </a:t>
            </a:r>
            <a:r>
              <a:rPr b="1" i="0" lang="fr-TN" sz="1200" u="none" cap="none" strike="noStrike">
                <a:solidFill>
                  <a:srgbClr val="000000"/>
                </a:solidFill>
                <a:latin typeface="Arial"/>
                <a:ea typeface="Arial"/>
                <a:cs typeface="Arial"/>
                <a:sym typeface="Arial"/>
              </a:rPr>
              <a:t>St+1</a:t>
            </a:r>
            <a:r>
              <a:rPr b="0" i="0" lang="fr-TN" sz="1200" u="none" cap="none" strike="noStrike">
                <a:solidFill>
                  <a:srgbClr val="000000"/>
                </a:solidFill>
                <a:latin typeface="Arial"/>
                <a:ea typeface="Arial"/>
                <a:cs typeface="Arial"/>
                <a:sym typeface="Arial"/>
              </a:rPr>
              <a:t>​, receiving a reward </a:t>
            </a:r>
            <a:r>
              <a:rPr b="1" i="0" lang="fr-TN" sz="1200" u="none" cap="none" strike="noStrike">
                <a:solidFill>
                  <a:srgbClr val="000000"/>
                </a:solidFill>
                <a:latin typeface="Arial"/>
                <a:ea typeface="Arial"/>
                <a:cs typeface="Arial"/>
                <a:sym typeface="Arial"/>
              </a:rPr>
              <a:t>Rt+1​</a:t>
            </a:r>
            <a:r>
              <a:rPr b="0" i="0" lang="fr-TN" sz="1200" u="none" cap="none" strike="noStrike">
                <a:solidFill>
                  <a:srgbClr val="000000"/>
                </a:solidFill>
                <a:latin typeface="Arial"/>
                <a:ea typeface="Arial"/>
                <a:cs typeface="Arial"/>
                <a:sym typeface="Arial"/>
              </a:rPr>
              <a:t>. </a:t>
            </a:r>
            <a:endParaRPr/>
          </a:p>
          <a:p>
            <a:pPr indent="-285750" lvl="0" marL="285750" marR="0" rtl="0" algn="l">
              <a:lnSpc>
                <a:spcPct val="200000"/>
              </a:lnSpc>
              <a:spcBef>
                <a:spcPts val="0"/>
              </a:spcBef>
              <a:spcAft>
                <a:spcPts val="0"/>
              </a:spcAft>
              <a:buClr>
                <a:srgbClr val="000000"/>
              </a:buClr>
              <a:buSzPts val="1200"/>
              <a:buFont typeface="Arial"/>
              <a:buChar char="•"/>
            </a:pPr>
            <a:r>
              <a:rPr b="0" i="0" lang="fr-TN" sz="1200" u="none" cap="none" strike="noStrike">
                <a:solidFill>
                  <a:srgbClr val="000000"/>
                </a:solidFill>
                <a:latin typeface="Arial"/>
                <a:ea typeface="Arial"/>
                <a:cs typeface="Arial"/>
                <a:sym typeface="Arial"/>
              </a:rPr>
              <a:t>The reward function </a:t>
            </a:r>
            <a:r>
              <a:rPr b="1" i="0" lang="fr-TN" sz="1200" u="none" cap="none" strike="noStrike">
                <a:solidFill>
                  <a:srgbClr val="000000"/>
                </a:solidFill>
                <a:latin typeface="Arial"/>
                <a:ea typeface="Arial"/>
                <a:cs typeface="Arial"/>
                <a:sym typeface="Arial"/>
              </a:rPr>
              <a:t>f(St,At)=Rt+1 </a:t>
            </a:r>
            <a:r>
              <a:rPr b="0" i="0" lang="fr-TN" sz="1200" u="none" cap="none" strike="noStrike">
                <a:solidFill>
                  <a:srgbClr val="000000"/>
                </a:solidFill>
                <a:latin typeface="Arial"/>
                <a:ea typeface="Arial"/>
                <a:cs typeface="Arial"/>
                <a:sym typeface="Arial"/>
              </a:rPr>
              <a:t>​ maps state-action pairs to rewards.</a:t>
            </a:r>
            <a:endParaRPr/>
          </a:p>
          <a:p>
            <a:pPr indent="-285750" lvl="0" marL="285750" marR="0" rtl="0" algn="l">
              <a:lnSpc>
                <a:spcPct val="200000"/>
              </a:lnSpc>
              <a:spcBef>
                <a:spcPts val="0"/>
              </a:spcBef>
              <a:spcAft>
                <a:spcPts val="0"/>
              </a:spcAft>
              <a:buClr>
                <a:srgbClr val="000000"/>
              </a:buClr>
              <a:buSzPts val="1200"/>
              <a:buFont typeface="Arial"/>
              <a:buChar char="•"/>
            </a:pPr>
            <a:r>
              <a:rPr b="0" i="0" lang="fr-TN" sz="1200" u="none" cap="none" strike="noStrike">
                <a:solidFill>
                  <a:srgbClr val="000000"/>
                </a:solidFill>
                <a:latin typeface="Arial"/>
                <a:ea typeface="Arial"/>
                <a:cs typeface="Arial"/>
                <a:sym typeface="Arial"/>
              </a:rPr>
              <a:t>This sequential decision-making process forms a trajectory:</a:t>
            </a:r>
            <a:br>
              <a:rPr b="0" i="0" lang="fr-TN" sz="1200" u="none" cap="none" strike="noStrike">
                <a:solidFill>
                  <a:srgbClr val="000000"/>
                </a:solidFill>
                <a:latin typeface="Arial"/>
                <a:ea typeface="Arial"/>
                <a:cs typeface="Arial"/>
                <a:sym typeface="Arial"/>
              </a:rPr>
            </a:br>
            <a:r>
              <a:rPr b="0" i="0" lang="fr-TN" sz="1200" u="none" cap="none" strike="noStrike">
                <a:solidFill>
                  <a:srgbClr val="7030A0"/>
                </a:solidFill>
                <a:latin typeface="Arial"/>
                <a:ea typeface="Arial"/>
                <a:cs typeface="Arial"/>
                <a:sym typeface="Arial"/>
              </a:rPr>
              <a:t>S0,A0,R1,S1,A1,R2,S2,A2,R3,…</a:t>
            </a:r>
            <a:endParaRPr b="0" i="0" sz="1200" u="none" cap="none" strike="noStrike">
              <a:solidFill>
                <a:srgbClr val="7030A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500"/>
                                        <p:tgtEl>
                                          <p:spTgt spid="10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4"/>
                                        </p:tgtEl>
                                        <p:attrNameLst>
                                          <p:attrName>style.visibility</p:attrName>
                                        </p:attrNameLst>
                                      </p:cBhvr>
                                      <p:to>
                                        <p:strVal val="visible"/>
                                      </p:to>
                                    </p:set>
                                    <p:anim calcmode="lin" valueType="num">
                                      <p:cBhvr additive="base">
                                        <p:cTn dur="500"/>
                                        <p:tgtEl>
                                          <p:spTgt spid="10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60"/>
          <p:cNvPicPr preferRelativeResize="0"/>
          <p:nvPr/>
        </p:nvPicPr>
        <p:blipFill rotWithShape="1">
          <a:blip r:embed="rId3">
            <a:alphaModFix/>
          </a:blip>
          <a:srcRect b="0" l="0" r="0" t="0"/>
          <a:stretch/>
        </p:blipFill>
        <p:spPr>
          <a:xfrm>
            <a:off x="275086" y="1624447"/>
            <a:ext cx="4602804" cy="2781298"/>
          </a:xfrm>
          <a:prstGeom prst="rect">
            <a:avLst/>
          </a:prstGeom>
          <a:noFill/>
          <a:ln>
            <a:noFill/>
          </a:ln>
        </p:spPr>
      </p:pic>
      <p:sp>
        <p:nvSpPr>
          <p:cNvPr id="1680" name="Google Shape;1680;p60"/>
          <p:cNvSpPr/>
          <p:nvPr/>
        </p:nvSpPr>
        <p:spPr>
          <a:xfrm>
            <a:off x="593068" y="1060117"/>
            <a:ext cx="28039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Review: Training the policy network</a:t>
            </a:r>
            <a:endParaRPr/>
          </a:p>
        </p:txBody>
      </p:sp>
      <p:sp>
        <p:nvSpPr>
          <p:cNvPr id="1681" name="Google Shape;1681;p60"/>
          <p:cNvSpPr/>
          <p:nvPr/>
        </p:nvSpPr>
        <p:spPr>
          <a:xfrm>
            <a:off x="696005" y="367390"/>
            <a:ext cx="37609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1D4264"/>
                </a:solidFill>
                <a:latin typeface="Arial"/>
                <a:ea typeface="Arial"/>
                <a:cs typeface="Arial"/>
                <a:sym typeface="Arial"/>
              </a:rPr>
              <a:t>Training a </a:t>
            </a:r>
            <a:r>
              <a:rPr b="1" i="0" lang="fr-TN" sz="1600" u="none" cap="none" strike="noStrike">
                <a:solidFill>
                  <a:srgbClr val="1D4264"/>
                </a:solidFill>
                <a:latin typeface="Arial"/>
                <a:ea typeface="Arial"/>
                <a:cs typeface="Arial"/>
                <a:sym typeface="Arial"/>
              </a:rPr>
              <a:t>deep</a:t>
            </a:r>
            <a:r>
              <a:rPr b="1" i="0" lang="fr-TN" sz="1400" u="none" cap="none" strike="noStrike">
                <a:solidFill>
                  <a:srgbClr val="1D4264"/>
                </a:solidFill>
                <a:latin typeface="Arial"/>
                <a:ea typeface="Arial"/>
                <a:cs typeface="Arial"/>
                <a:sym typeface="Arial"/>
              </a:rPr>
              <a:t> Q-network with fixed Q-targets</a:t>
            </a:r>
            <a:endParaRPr/>
          </a:p>
        </p:txBody>
      </p:sp>
      <p:sp>
        <p:nvSpPr>
          <p:cNvPr id="1682" name="Google Shape;1682;p60"/>
          <p:cNvSpPr/>
          <p:nvPr/>
        </p:nvSpPr>
        <p:spPr>
          <a:xfrm>
            <a:off x="593068" y="3865418"/>
            <a:ext cx="3532909" cy="31865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3" name="Google Shape;1683;p60"/>
          <p:cNvSpPr/>
          <p:nvPr/>
        </p:nvSpPr>
        <p:spPr>
          <a:xfrm>
            <a:off x="3858491" y="1756280"/>
            <a:ext cx="457200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000000"/>
                </a:solidFill>
                <a:latin typeface="Arial"/>
                <a:ea typeface="Arial"/>
                <a:cs typeface="Arial"/>
                <a:sym typeface="Arial"/>
              </a:rPr>
              <a:t>Deep Q-Networks face instability because the same network is used to compute both Q-values and target Q-values. As the weights update, the target Q-values also change, making learning unstable and causing the model to "chase its own tail," leading to slow convergence. This issue arises because the targets continuously shift as the network learns, preventing stable optimization. A common solution is to use a separate target network that updates less frequently, providing more stable target Q-values and improving training stability.</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61"/>
          <p:cNvSpPr/>
          <p:nvPr/>
        </p:nvSpPr>
        <p:spPr>
          <a:xfrm>
            <a:off x="726345" y="501977"/>
            <a:ext cx="20297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1D4264"/>
                </a:solidFill>
                <a:latin typeface="Arial"/>
                <a:ea typeface="Arial"/>
                <a:cs typeface="Arial"/>
                <a:sym typeface="Arial"/>
              </a:rPr>
              <a:t>The target network</a:t>
            </a:r>
            <a:endParaRPr/>
          </a:p>
        </p:txBody>
      </p:sp>
      <p:sp>
        <p:nvSpPr>
          <p:cNvPr id="1689" name="Google Shape;1689;p61"/>
          <p:cNvSpPr/>
          <p:nvPr/>
        </p:nvSpPr>
        <p:spPr>
          <a:xfrm>
            <a:off x="124691" y="1076885"/>
            <a:ext cx="8846128" cy="2989729"/>
          </a:xfrm>
          <a:prstGeom prst="rect">
            <a:avLst/>
          </a:prstGeom>
          <a:noFill/>
          <a:ln>
            <a:noFill/>
          </a:ln>
        </p:spPr>
        <p:txBody>
          <a:bodyPr anchorCtr="0" anchor="ctr" bIns="45700" lIns="91425" spcFirstLastPara="1" rIns="91425" wrap="square" tIns="45700">
            <a:spAutoFit/>
          </a:bodyPr>
          <a:lstStyle/>
          <a:p>
            <a:pPr indent="-76200" lvl="0" marL="0" marR="0" rtl="0" algn="l">
              <a:lnSpc>
                <a:spcPct val="200000"/>
              </a:lnSpc>
              <a:spcBef>
                <a:spcPts val="0"/>
              </a:spcBef>
              <a:spcAft>
                <a:spcPts val="0"/>
              </a:spcAft>
              <a:buClr>
                <a:schemeClr val="dk1"/>
              </a:buClr>
              <a:buSzPts val="1200"/>
              <a:buFont typeface="Arial"/>
              <a:buChar char="•"/>
            </a:pPr>
            <a:r>
              <a:rPr b="1" i="0" lang="fr-TN" sz="1200" u="none" cap="none" strike="noStrike">
                <a:solidFill>
                  <a:schemeClr val="dk1"/>
                </a:solidFill>
                <a:latin typeface="Arial"/>
                <a:ea typeface="Arial"/>
                <a:cs typeface="Arial"/>
                <a:sym typeface="Arial"/>
              </a:rPr>
              <a:t>Purpose: </a:t>
            </a:r>
            <a:r>
              <a:rPr b="0" i="0" lang="fr-TN" sz="1200" u="none" cap="none" strike="noStrike">
                <a:solidFill>
                  <a:schemeClr val="dk1"/>
                </a:solidFill>
                <a:latin typeface="Arial"/>
                <a:ea typeface="Arial"/>
                <a:cs typeface="Arial"/>
                <a:sym typeface="Arial"/>
              </a:rPr>
              <a:t>The target network is a separate, frozen copy of the policy network, used to compute stable target Q-values and reduce instability.</a:t>
            </a:r>
            <a:endParaRPr/>
          </a:p>
          <a:p>
            <a:pPr indent="-76200" lvl="0" marL="0" marR="0" rtl="0" algn="l">
              <a:lnSpc>
                <a:spcPct val="200000"/>
              </a:lnSpc>
              <a:spcBef>
                <a:spcPts val="0"/>
              </a:spcBef>
              <a:spcAft>
                <a:spcPts val="0"/>
              </a:spcAft>
              <a:buClr>
                <a:schemeClr val="dk1"/>
              </a:buClr>
              <a:buSzPts val="1200"/>
              <a:buFont typeface="Arial"/>
              <a:buChar char="•"/>
            </a:pPr>
            <a:r>
              <a:rPr b="1" i="0" lang="fr-TN" sz="1200" u="none" cap="none" strike="noStrike">
                <a:solidFill>
                  <a:schemeClr val="dk1"/>
                </a:solidFill>
                <a:latin typeface="Arial"/>
                <a:ea typeface="Arial"/>
                <a:cs typeface="Arial"/>
                <a:sym typeface="Arial"/>
              </a:rPr>
              <a:t>Functionality: </a:t>
            </a:r>
            <a:r>
              <a:rPr b="0" i="0" lang="fr-TN" sz="1200" u="none" cap="none" strike="noStrike">
                <a:solidFill>
                  <a:schemeClr val="dk1"/>
                </a:solidFill>
                <a:latin typeface="Arial"/>
                <a:ea typeface="Arial"/>
                <a:cs typeface="Arial"/>
                <a:sym typeface="Arial"/>
              </a:rPr>
              <a:t>Instead of using the policy network twice, the first pass calculates Q-values with the policy network, while the second pass (for target Q-values) uses the target network.</a:t>
            </a:r>
            <a:endParaRPr/>
          </a:p>
          <a:p>
            <a:pPr indent="-76200" lvl="0" marL="0" marR="0" rtl="0" algn="l">
              <a:lnSpc>
                <a:spcPct val="200000"/>
              </a:lnSpc>
              <a:spcBef>
                <a:spcPts val="0"/>
              </a:spcBef>
              <a:spcAft>
                <a:spcPts val="0"/>
              </a:spcAft>
              <a:buClr>
                <a:schemeClr val="dk1"/>
              </a:buClr>
              <a:buSzPts val="1200"/>
              <a:buFont typeface="Arial"/>
              <a:buChar char="•"/>
            </a:pPr>
            <a:r>
              <a:rPr b="1" i="0" lang="fr-TN" sz="1200" u="none" cap="none" strike="noStrike">
                <a:solidFill>
                  <a:schemeClr val="dk1"/>
                </a:solidFill>
                <a:latin typeface="Arial"/>
                <a:ea typeface="Arial"/>
                <a:cs typeface="Arial"/>
                <a:sym typeface="Arial"/>
              </a:rPr>
              <a:t>Updating Process: </a:t>
            </a:r>
            <a:r>
              <a:rPr b="0" i="0" lang="fr-TN" sz="1200" u="none" cap="none" strike="noStrike">
                <a:solidFill>
                  <a:schemeClr val="dk1"/>
                </a:solidFill>
                <a:latin typeface="Arial"/>
                <a:ea typeface="Arial"/>
                <a:cs typeface="Arial"/>
                <a:sym typeface="Arial"/>
              </a:rPr>
              <a:t>The target network's weights are updated periodically by copying the policy network's weights after a set number of time steps (a tunable hyperparameter).</a:t>
            </a:r>
            <a:endParaRPr/>
          </a:p>
          <a:p>
            <a:pPr indent="-76200" lvl="0" marL="0" marR="0" rtl="0" algn="l">
              <a:lnSpc>
                <a:spcPct val="200000"/>
              </a:lnSpc>
              <a:spcBef>
                <a:spcPts val="0"/>
              </a:spcBef>
              <a:spcAft>
                <a:spcPts val="0"/>
              </a:spcAft>
              <a:buClr>
                <a:schemeClr val="dk1"/>
              </a:buClr>
              <a:buSzPts val="1200"/>
              <a:buFont typeface="Arial"/>
              <a:buChar char="•"/>
            </a:pPr>
            <a:r>
              <a:rPr b="1" i="0" lang="fr-TN" sz="1200" u="none" cap="none" strike="noStrike">
                <a:solidFill>
                  <a:schemeClr val="dk1"/>
                </a:solidFill>
                <a:latin typeface="Arial"/>
                <a:ea typeface="Arial"/>
                <a:cs typeface="Arial"/>
                <a:sym typeface="Arial"/>
              </a:rPr>
              <a:t>Stability Improvement: </a:t>
            </a:r>
            <a:r>
              <a:rPr b="0" i="0" lang="fr-TN" sz="1200" u="none" cap="none" strike="noStrike">
                <a:solidFill>
                  <a:schemeClr val="dk1"/>
                </a:solidFill>
                <a:latin typeface="Arial"/>
                <a:ea typeface="Arial"/>
                <a:cs typeface="Arial"/>
                <a:sym typeface="Arial"/>
              </a:rPr>
              <a:t>This approach fixes Q-targets temporarily, preventing the model from constantly chasing moving targets, leading to more stable learning and better convergence.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9">
                                            <p:txEl>
                                              <p:pRg end="0" st="0"/>
                                            </p:txEl>
                                          </p:spTgt>
                                        </p:tgtEl>
                                        <p:attrNameLst>
                                          <p:attrName>style.visibility</p:attrName>
                                        </p:attrNameLst>
                                      </p:cBhvr>
                                      <p:to>
                                        <p:strVal val="visible"/>
                                      </p:to>
                                    </p:set>
                                    <p:anim calcmode="lin" valueType="num">
                                      <p:cBhvr additive="base">
                                        <p:cTn dur="500"/>
                                        <p:tgtEl>
                                          <p:spTgt spid="168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9">
                                            <p:txEl>
                                              <p:pRg end="1" st="1"/>
                                            </p:txEl>
                                          </p:spTgt>
                                        </p:tgtEl>
                                        <p:attrNameLst>
                                          <p:attrName>style.visibility</p:attrName>
                                        </p:attrNameLst>
                                      </p:cBhvr>
                                      <p:to>
                                        <p:strVal val="visible"/>
                                      </p:to>
                                    </p:set>
                                    <p:anim calcmode="lin" valueType="num">
                                      <p:cBhvr additive="base">
                                        <p:cTn dur="500"/>
                                        <p:tgtEl>
                                          <p:spTgt spid="168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9">
                                            <p:txEl>
                                              <p:pRg end="2" st="2"/>
                                            </p:txEl>
                                          </p:spTgt>
                                        </p:tgtEl>
                                        <p:attrNameLst>
                                          <p:attrName>style.visibility</p:attrName>
                                        </p:attrNameLst>
                                      </p:cBhvr>
                                      <p:to>
                                        <p:strVal val="visible"/>
                                      </p:to>
                                    </p:set>
                                    <p:anim calcmode="lin" valueType="num">
                                      <p:cBhvr additive="base">
                                        <p:cTn dur="500"/>
                                        <p:tgtEl>
                                          <p:spTgt spid="168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9">
                                            <p:txEl>
                                              <p:pRg end="3" st="3"/>
                                            </p:txEl>
                                          </p:spTgt>
                                        </p:tgtEl>
                                        <p:attrNameLst>
                                          <p:attrName>style.visibility</p:attrName>
                                        </p:attrNameLst>
                                      </p:cBhvr>
                                      <p:to>
                                        <p:strVal val="visible"/>
                                      </p:to>
                                    </p:set>
                                    <p:anim calcmode="lin" valueType="num">
                                      <p:cBhvr additive="base">
                                        <p:cTn dur="500"/>
                                        <p:tgtEl>
                                          <p:spTgt spid="168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pic>
        <p:nvPicPr>
          <p:cNvPr id="1694" name="Google Shape;1694;p62"/>
          <p:cNvPicPr preferRelativeResize="0"/>
          <p:nvPr/>
        </p:nvPicPr>
        <p:blipFill rotWithShape="1">
          <a:blip r:embed="rId3">
            <a:alphaModFix/>
          </a:blip>
          <a:srcRect b="0" l="0" r="0" t="0"/>
          <a:stretch/>
        </p:blipFill>
        <p:spPr>
          <a:xfrm>
            <a:off x="1522389" y="890691"/>
            <a:ext cx="4620848" cy="3251282"/>
          </a:xfrm>
          <a:prstGeom prst="rect">
            <a:avLst/>
          </a:prstGeom>
          <a:noFill/>
          <a:ln>
            <a:noFill/>
          </a:ln>
        </p:spPr>
      </p:pic>
      <p:sp>
        <p:nvSpPr>
          <p:cNvPr id="1695" name="Google Shape;1695;p62"/>
          <p:cNvSpPr/>
          <p:nvPr/>
        </p:nvSpPr>
        <p:spPr>
          <a:xfrm>
            <a:off x="1704108" y="1322573"/>
            <a:ext cx="2784764" cy="138545"/>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6" name="Google Shape;1696;p62"/>
          <p:cNvSpPr/>
          <p:nvPr/>
        </p:nvSpPr>
        <p:spPr>
          <a:xfrm>
            <a:off x="2251363" y="3165227"/>
            <a:ext cx="3124200" cy="297873"/>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7" name="Google Shape;1697;p62"/>
          <p:cNvSpPr/>
          <p:nvPr/>
        </p:nvSpPr>
        <p:spPr>
          <a:xfrm>
            <a:off x="2396836" y="3740191"/>
            <a:ext cx="3359727" cy="401782"/>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3F8FC"/>
            </a:gs>
            <a:gs pos="47000">
              <a:srgbClr val="F3F8FC"/>
            </a:gs>
            <a:gs pos="74000">
              <a:srgbClr val="A6C7E5"/>
            </a:gs>
            <a:gs pos="83000">
              <a:srgbClr val="A6C7E5"/>
            </a:gs>
            <a:gs pos="100000">
              <a:srgbClr val="C3D9EE"/>
            </a:gs>
          </a:gsLst>
          <a:lin ang="5400000" scaled="0"/>
        </a:gradFill>
      </p:bgPr>
    </p:bg>
    <p:spTree>
      <p:nvGrpSpPr>
        <p:cNvPr id="1701" name="Shape 1701"/>
        <p:cNvGrpSpPr/>
        <p:nvPr/>
      </p:nvGrpSpPr>
      <p:grpSpPr>
        <a:xfrm>
          <a:off x="0" y="0"/>
          <a:ext cx="0" cy="0"/>
          <a:chOff x="0" y="0"/>
          <a:chExt cx="0" cy="0"/>
        </a:xfrm>
      </p:grpSpPr>
      <p:cxnSp>
        <p:nvCxnSpPr>
          <p:cNvPr id="1702" name="Google Shape;1702;p63"/>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703" name="Google Shape;1703;p63"/>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704" name="Google Shape;1704;p63"/>
          <p:cNvSpPr/>
          <p:nvPr/>
        </p:nvSpPr>
        <p:spPr>
          <a:xfrm>
            <a:off x="4691741" y="3470248"/>
            <a:ext cx="3519071" cy="690351"/>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200" u="none" cap="none" strike="noStrike">
                <a:solidFill>
                  <a:schemeClr val="lt1"/>
                </a:solidFill>
                <a:latin typeface="Arial"/>
                <a:ea typeface="Arial"/>
                <a:cs typeface="Arial"/>
                <a:sym typeface="Arial"/>
              </a:rPr>
              <a:t>D) Separating networks is more computation-efficient.</a:t>
            </a:r>
            <a:endParaRPr b="0" i="0" sz="1400" u="none" cap="none" strike="noStrike">
              <a:solidFill>
                <a:schemeClr val="lt1"/>
              </a:solidFill>
              <a:latin typeface="Poppins Light"/>
              <a:ea typeface="Poppins Light"/>
              <a:cs typeface="Poppins Light"/>
              <a:sym typeface="Poppins Light"/>
            </a:endParaRPr>
          </a:p>
        </p:txBody>
      </p:sp>
      <p:sp>
        <p:nvSpPr>
          <p:cNvPr id="1705" name="Google Shape;1705;p63"/>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100" u="none" cap="none" strike="noStrike">
                <a:solidFill>
                  <a:schemeClr val="lt1"/>
                </a:solidFill>
                <a:latin typeface="Poppins Light"/>
                <a:ea typeface="Poppins Light"/>
                <a:cs typeface="Poppins Light"/>
                <a:sym typeface="Poppins Light"/>
              </a:rPr>
              <a:t>C) </a:t>
            </a:r>
            <a:r>
              <a:rPr b="0" i="0" lang="fr-TN" sz="1050" u="none" cap="none" strike="noStrike">
                <a:solidFill>
                  <a:schemeClr val="lt1"/>
                </a:solidFill>
                <a:latin typeface="Arial"/>
                <a:ea typeface="Arial"/>
                <a:cs typeface="Arial"/>
                <a:sym typeface="Arial"/>
              </a:rPr>
              <a:t>It removes instability in the training process that is otherwise caused if we use the same network for calculating both the Q-values and target values.</a:t>
            </a:r>
            <a:endParaRPr b="0" i="0" sz="1100" u="none" cap="none" strike="noStrike">
              <a:solidFill>
                <a:schemeClr val="lt1"/>
              </a:solidFill>
              <a:latin typeface="Poppins Light"/>
              <a:ea typeface="Poppins Light"/>
              <a:cs typeface="Poppins Light"/>
              <a:sym typeface="Poppins Light"/>
            </a:endParaRPr>
          </a:p>
        </p:txBody>
      </p:sp>
      <p:sp>
        <p:nvSpPr>
          <p:cNvPr id="1706" name="Google Shape;1706;p63"/>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400" u="none" cap="none" strike="noStrike">
                <a:solidFill>
                  <a:schemeClr val="lt1"/>
                </a:solidFill>
                <a:latin typeface="Poppins Light"/>
                <a:ea typeface="Poppins Light"/>
                <a:cs typeface="Poppins Light"/>
                <a:sym typeface="Poppins Light"/>
              </a:rPr>
              <a:t>B)</a:t>
            </a:r>
            <a:r>
              <a:rPr b="0" i="0" lang="fr-TN" sz="1200" u="none" cap="none" strike="noStrike">
                <a:solidFill>
                  <a:schemeClr val="lt1"/>
                </a:solidFill>
                <a:latin typeface="Arial"/>
                <a:ea typeface="Arial"/>
                <a:cs typeface="Arial"/>
                <a:sym typeface="Arial"/>
              </a:rPr>
              <a:t> Values in a single network update more slowly than if using two networks.</a:t>
            </a:r>
            <a:endParaRPr b="0" i="0" sz="1400" u="none" cap="none" strike="noStrike">
              <a:solidFill>
                <a:schemeClr val="lt1"/>
              </a:solidFill>
              <a:latin typeface="Poppins Light"/>
              <a:ea typeface="Poppins Light"/>
              <a:cs typeface="Poppins Light"/>
              <a:sym typeface="Poppins Light"/>
            </a:endParaRPr>
          </a:p>
        </p:txBody>
      </p:sp>
      <p:sp>
        <p:nvSpPr>
          <p:cNvPr id="1707" name="Google Shape;1707;p63"/>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200" u="none" cap="none" strike="noStrike">
                <a:solidFill>
                  <a:schemeClr val="lt1"/>
                </a:solidFill>
                <a:latin typeface="Poppins Light"/>
                <a:ea typeface="Poppins Light"/>
                <a:cs typeface="Poppins Light"/>
                <a:sym typeface="Poppins Light"/>
              </a:rPr>
              <a:t>A) </a:t>
            </a:r>
            <a:r>
              <a:rPr b="0" i="0" lang="fr-TN" sz="1100" u="none" cap="none" strike="noStrike">
                <a:solidFill>
                  <a:schemeClr val="lt1"/>
                </a:solidFill>
                <a:latin typeface="Arial"/>
                <a:ea typeface="Arial"/>
                <a:cs typeface="Arial"/>
                <a:sym typeface="Arial"/>
              </a:rPr>
              <a:t>Using two different networks can secure us from the vanishing gradient problem.</a:t>
            </a:r>
            <a:endParaRPr b="0" i="0" sz="1200" u="none" cap="none" strike="noStrike">
              <a:solidFill>
                <a:schemeClr val="lt1"/>
              </a:solidFill>
              <a:latin typeface="Poppins Light"/>
              <a:ea typeface="Poppins Light"/>
              <a:cs typeface="Poppins Light"/>
              <a:sym typeface="Poppins Light"/>
            </a:endParaRPr>
          </a:p>
        </p:txBody>
      </p:sp>
      <p:grpSp>
        <p:nvGrpSpPr>
          <p:cNvPr id="1708" name="Google Shape;1708;p63"/>
          <p:cNvGrpSpPr/>
          <p:nvPr/>
        </p:nvGrpSpPr>
        <p:grpSpPr>
          <a:xfrm>
            <a:off x="-111" y="861097"/>
            <a:ext cx="9144223" cy="1129657"/>
            <a:chOff x="-148" y="1148129"/>
            <a:chExt cx="12192297" cy="1506209"/>
          </a:xfrm>
        </p:grpSpPr>
        <p:cxnSp>
          <p:nvCxnSpPr>
            <p:cNvPr id="1709" name="Google Shape;1709;p63"/>
            <p:cNvCxnSpPr>
              <a:endCxn id="1710"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711" name="Google Shape;1711;p63"/>
            <p:cNvCxnSpPr>
              <a:stCxn id="1710"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710" name="Google Shape;1710;p63"/>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Poppins SemiBold"/>
                <a:ea typeface="Poppins SemiBold"/>
                <a:cs typeface="Poppins SemiBold"/>
                <a:sym typeface="Poppins SemiBold"/>
              </a:endParaRPr>
            </a:p>
          </p:txBody>
        </p:sp>
      </p:grpSp>
      <p:grpSp>
        <p:nvGrpSpPr>
          <p:cNvPr id="1712" name="Google Shape;1712;p63"/>
          <p:cNvGrpSpPr/>
          <p:nvPr/>
        </p:nvGrpSpPr>
        <p:grpSpPr>
          <a:xfrm>
            <a:off x="592408" y="1085144"/>
            <a:ext cx="681561" cy="681561"/>
            <a:chOff x="3091078" y="1871878"/>
            <a:chExt cx="990804" cy="990804"/>
          </a:xfrm>
        </p:grpSpPr>
        <p:sp>
          <p:nvSpPr>
            <p:cNvPr id="1713" name="Google Shape;1713;p63"/>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4" name="Google Shape;1714;p63"/>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pic>
        <p:nvPicPr>
          <p:cNvPr descr="A black background with a black square&#10;&#10;Description automatically generated with medium confidence" id="1715" name="Google Shape;1715;p63"/>
          <p:cNvPicPr preferRelativeResize="0"/>
          <p:nvPr/>
        </p:nvPicPr>
        <p:blipFill rotWithShape="1">
          <a:blip r:embed="rId3">
            <a:alphaModFix/>
          </a:blip>
          <a:srcRect b="0" l="0" r="0" t="0"/>
          <a:stretch/>
        </p:blipFill>
        <p:spPr>
          <a:xfrm>
            <a:off x="1410489" y="1063949"/>
            <a:ext cx="6210278" cy="3480485"/>
          </a:xfrm>
          <a:prstGeom prst="rect">
            <a:avLst/>
          </a:prstGeom>
          <a:noFill/>
          <a:ln>
            <a:noFill/>
          </a:ln>
        </p:spPr>
      </p:pic>
      <p:sp>
        <p:nvSpPr>
          <p:cNvPr id="1716" name="Google Shape;1716;p63"/>
          <p:cNvSpPr/>
          <p:nvPr/>
        </p:nvSpPr>
        <p:spPr>
          <a:xfrm>
            <a:off x="3809999" y="4362079"/>
            <a:ext cx="1524002"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Well done!</a:t>
            </a:r>
            <a:endParaRPr b="0" i="0" sz="1050" u="none" cap="none" strike="noStrike">
              <a:solidFill>
                <a:schemeClr val="lt1"/>
              </a:solidFill>
              <a:latin typeface="Poppins Light"/>
              <a:ea typeface="Poppins Light"/>
              <a:cs typeface="Poppins Light"/>
              <a:sym typeface="Poppins Light"/>
            </a:endParaRPr>
          </a:p>
        </p:txBody>
      </p:sp>
      <p:sp>
        <p:nvSpPr>
          <p:cNvPr id="1717" name="Google Shape;1717;p63"/>
          <p:cNvSpPr/>
          <p:nvPr/>
        </p:nvSpPr>
        <p:spPr>
          <a:xfrm>
            <a:off x="1697017" y="1166543"/>
            <a:ext cx="5721916" cy="52322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fr-TN" sz="1400" u="none" cap="none" strike="noStrike">
                <a:solidFill>
                  <a:schemeClr val="lt1"/>
                </a:solidFill>
                <a:latin typeface="Arial"/>
                <a:ea typeface="Arial"/>
                <a:cs typeface="Arial"/>
                <a:sym typeface="Arial"/>
              </a:rPr>
              <a:t>Why do we copy the policy network weight values to the target network weights every </a:t>
            </a:r>
            <a:r>
              <a:rPr b="1" i="0" lang="fr-TN" sz="1050" u="none" cap="none" strike="noStrike">
                <a:solidFill>
                  <a:schemeClr val="lt1"/>
                </a:solidFill>
                <a:latin typeface="Arial"/>
                <a:ea typeface="Arial"/>
                <a:cs typeface="Arial"/>
                <a:sym typeface="Arial"/>
              </a:rPr>
              <a:t>x</a:t>
            </a:r>
            <a:r>
              <a:rPr b="1" i="0" lang="fr-TN" sz="1400" u="none" cap="none" strike="noStrike">
                <a:solidFill>
                  <a:schemeClr val="lt1"/>
                </a:solidFill>
                <a:latin typeface="Arial"/>
                <a:ea typeface="Arial"/>
                <a:cs typeface="Arial"/>
                <a:sym typeface="Arial"/>
              </a:rPr>
              <a:t> time steps?</a:t>
            </a:r>
            <a:r>
              <a:rPr b="1" i="0" lang="fr-TN" sz="700" u="none" cap="none" strike="noStrike">
                <a:solidFill>
                  <a:schemeClr val="lt1"/>
                </a:solidFill>
                <a:latin typeface="Arial"/>
                <a:ea typeface="Arial"/>
                <a:cs typeface="Arial"/>
                <a:sym typeface="Arial"/>
              </a:rPr>
              <a:t> </a:t>
            </a:r>
            <a:endParaRPr b="1" i="0" sz="2000" u="none" cap="none" strike="noStrike">
              <a:solidFill>
                <a:schemeClr val="lt1"/>
              </a:solidFill>
              <a:latin typeface="Arial"/>
              <a:ea typeface="Arial"/>
              <a:cs typeface="Arial"/>
              <a:sym typeface="Arial"/>
            </a:endParaRPr>
          </a:p>
        </p:txBody>
      </p:sp>
      <p:sp>
        <p:nvSpPr>
          <p:cNvPr id="1718" name="Google Shape;1718;p63"/>
          <p:cNvSpPr/>
          <p:nvPr/>
        </p:nvSpPr>
        <p:spPr>
          <a:xfrm>
            <a:off x="158434" y="193315"/>
            <a:ext cx="7024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212121"/>
                </a:solidFill>
                <a:highlight>
                  <a:srgbClr val="FFFF00"/>
                </a:highlight>
                <a:latin typeface="Arial"/>
                <a:ea typeface="Arial"/>
                <a:cs typeface="Arial"/>
                <a:sym typeface="Arial"/>
              </a:rPr>
              <a:t>#Quiz8</a:t>
            </a:r>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08"/>
                                        </p:tgtEl>
                                        <p:attrNameLst>
                                          <p:attrName>style.visibility</p:attrName>
                                        </p:attrNameLst>
                                      </p:cBhvr>
                                      <p:to>
                                        <p:strVal val="visible"/>
                                      </p:to>
                                    </p:set>
                                    <p:anim calcmode="lin" valueType="num">
                                      <p:cBhvr additive="base">
                                        <p:cTn dur="1000"/>
                                        <p:tgtEl>
                                          <p:spTgt spid="17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03"/>
                                        </p:tgtEl>
                                        <p:attrNameLst>
                                          <p:attrName>style.visibility</p:attrName>
                                        </p:attrNameLst>
                                      </p:cBhvr>
                                      <p:to>
                                        <p:strVal val="visible"/>
                                      </p:to>
                                    </p:set>
                                    <p:anim calcmode="lin" valueType="num">
                                      <p:cBhvr additive="base">
                                        <p:cTn dur="1000"/>
                                        <p:tgtEl>
                                          <p:spTgt spid="17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02"/>
                                        </p:tgtEl>
                                        <p:attrNameLst>
                                          <p:attrName>style.visibility</p:attrName>
                                        </p:attrNameLst>
                                      </p:cBhvr>
                                      <p:to>
                                        <p:strVal val="visible"/>
                                      </p:to>
                                    </p:set>
                                    <p:anim calcmode="lin" valueType="num">
                                      <p:cBhvr additive="base">
                                        <p:cTn dur="1000"/>
                                        <p:tgtEl>
                                          <p:spTgt spid="170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712"/>
                                        </p:tgtEl>
                                        <p:attrNameLst>
                                          <p:attrName>style.visibility</p:attrName>
                                        </p:attrNameLst>
                                      </p:cBhvr>
                                      <p:to>
                                        <p:strVal val="visible"/>
                                      </p:to>
                                    </p:set>
                                    <p:animEffect filter="fade" transition="in">
                                      <p:cBhvr>
                                        <p:cTn dur="500"/>
                                        <p:tgtEl>
                                          <p:spTgt spid="1712"/>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706"/>
                                        </p:tgtEl>
                                        <p:attrNameLst>
                                          <p:attrName>style.visibility</p:attrName>
                                        </p:attrNameLst>
                                      </p:cBhvr>
                                      <p:to>
                                        <p:strVal val="visible"/>
                                      </p:to>
                                    </p:set>
                                    <p:anim calcmode="lin" valueType="num">
                                      <p:cBhvr additive="base">
                                        <p:cTn dur="1000"/>
                                        <p:tgtEl>
                                          <p:spTgt spid="17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705"/>
                                        </p:tgtEl>
                                        <p:attrNameLst>
                                          <p:attrName>style.visibility</p:attrName>
                                        </p:attrNameLst>
                                      </p:cBhvr>
                                      <p:to>
                                        <p:strVal val="visible"/>
                                      </p:to>
                                    </p:set>
                                    <p:anim calcmode="lin" valueType="num">
                                      <p:cBhvr additive="base">
                                        <p:cTn dur="1000"/>
                                        <p:tgtEl>
                                          <p:spTgt spid="17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707"/>
                                        </p:tgtEl>
                                        <p:attrNameLst>
                                          <p:attrName>style.visibility</p:attrName>
                                        </p:attrNameLst>
                                      </p:cBhvr>
                                      <p:to>
                                        <p:strVal val="visible"/>
                                      </p:to>
                                    </p:set>
                                    <p:anim calcmode="lin" valueType="num">
                                      <p:cBhvr additive="base">
                                        <p:cTn dur="1000"/>
                                        <p:tgtEl>
                                          <p:spTgt spid="17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704"/>
                                        </p:tgtEl>
                                        <p:attrNameLst>
                                          <p:attrName>style.visibility</p:attrName>
                                        </p:attrNameLst>
                                      </p:cBhvr>
                                      <p:to>
                                        <p:strVal val="visible"/>
                                      </p:to>
                                    </p:set>
                                    <p:anim calcmode="lin" valueType="num">
                                      <p:cBhvr additive="base">
                                        <p:cTn dur="1000"/>
                                        <p:tgtEl>
                                          <p:spTgt spid="17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 presetSubtype="4">
                                  <p:stCondLst>
                                    <p:cond delay="0"/>
                                  </p:stCondLst>
                                  <p:childTnLst>
                                    <p:set>
                                      <p:cBhvr>
                                        <p:cTn dur="1" fill="hold">
                                          <p:stCondLst>
                                            <p:cond delay="0"/>
                                          </p:stCondLst>
                                        </p:cTn>
                                        <p:tgtEl>
                                          <p:spTgt spid="1716"/>
                                        </p:tgtEl>
                                        <p:attrNameLst>
                                          <p:attrName>style.visibility</p:attrName>
                                        </p:attrNameLst>
                                      </p:cBhvr>
                                      <p:to>
                                        <p:strVal val="visible"/>
                                      </p:to>
                                    </p:set>
                                    <p:anim calcmode="lin" valueType="num">
                                      <p:cBhvr additive="base">
                                        <p:cTn dur="500"/>
                                        <p:tgtEl>
                                          <p:spTgt spid="17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64"/>
          <p:cNvSpPr txBox="1"/>
          <p:nvPr>
            <p:ph idx="9" type="ctrTitle"/>
          </p:nvPr>
        </p:nvSpPr>
        <p:spPr>
          <a:xfrm>
            <a:off x="736646" y="373025"/>
            <a:ext cx="6938772" cy="46517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2400"/>
              <a:t>Frozen lake DQN </a:t>
            </a:r>
            <a:endParaRPr/>
          </a:p>
        </p:txBody>
      </p:sp>
      <p:sp>
        <p:nvSpPr>
          <p:cNvPr id="1724" name="Google Shape;1724;p64"/>
          <p:cNvSpPr/>
          <p:nvPr/>
        </p:nvSpPr>
        <p:spPr>
          <a:xfrm>
            <a:off x="391885" y="2626386"/>
            <a:ext cx="41801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031B31"/>
                </a:solidFill>
                <a:latin typeface="Arial"/>
                <a:ea typeface="Arial"/>
                <a:cs typeface="Arial"/>
                <a:sym typeface="Arial"/>
              </a:rPr>
              <a:t>In terms of how the  agent navigates the map both  DQ learning and Q learning uses the Epsilon Greedy Strategy</a:t>
            </a:r>
            <a:br>
              <a:rPr b="0" i="0" lang="fr-TN" sz="1200" u="none" cap="none" strike="noStrike">
                <a:solidFill>
                  <a:srgbClr val="031B31"/>
                </a:solidFill>
                <a:latin typeface="Arial"/>
                <a:ea typeface="Arial"/>
                <a:cs typeface="Arial"/>
                <a:sym typeface="Arial"/>
              </a:rPr>
            </a:br>
            <a:endParaRPr b="0" i="0" sz="1200" u="none" cap="none" strike="noStrike">
              <a:solidFill>
                <a:srgbClr val="031B31"/>
              </a:solidFill>
              <a:latin typeface="Arial"/>
              <a:ea typeface="Arial"/>
              <a:cs typeface="Arial"/>
              <a:sym typeface="Arial"/>
            </a:endParaRPr>
          </a:p>
        </p:txBody>
      </p:sp>
      <p:pic>
        <p:nvPicPr>
          <p:cNvPr id="1725" name="Google Shape;1725;p64"/>
          <p:cNvPicPr preferRelativeResize="0"/>
          <p:nvPr/>
        </p:nvPicPr>
        <p:blipFill rotWithShape="1">
          <a:blip r:embed="rId3">
            <a:alphaModFix/>
          </a:blip>
          <a:srcRect b="0" l="0" r="0" t="0"/>
          <a:stretch/>
        </p:blipFill>
        <p:spPr>
          <a:xfrm>
            <a:off x="5408834" y="1727795"/>
            <a:ext cx="2187130" cy="2232853"/>
          </a:xfrm>
          <a:prstGeom prst="rect">
            <a:avLst/>
          </a:prstGeom>
          <a:noFill/>
          <a:ln>
            <a:noFill/>
          </a:ln>
        </p:spPr>
      </p:pic>
      <p:sp>
        <p:nvSpPr>
          <p:cNvPr id="1726" name="Google Shape;1726;p64"/>
          <p:cNvSpPr/>
          <p:nvPr/>
        </p:nvSpPr>
        <p:spPr>
          <a:xfrm>
            <a:off x="557334" y="1326940"/>
            <a:ext cx="22862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1D4264"/>
                </a:solidFill>
                <a:latin typeface="Overpass Black"/>
                <a:ea typeface="Overpass Black"/>
                <a:cs typeface="Overpass Black"/>
                <a:sym typeface="Overpass Black"/>
              </a:rPr>
              <a:t>Epsilon Greedy Strategy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pic>
        <p:nvPicPr>
          <p:cNvPr id="1731" name="Google Shape;1731;p65"/>
          <p:cNvPicPr preferRelativeResize="0"/>
          <p:nvPr/>
        </p:nvPicPr>
        <p:blipFill rotWithShape="1">
          <a:blip r:embed="rId3">
            <a:alphaModFix/>
          </a:blip>
          <a:srcRect b="0" l="0" r="0" t="0"/>
          <a:stretch/>
        </p:blipFill>
        <p:spPr>
          <a:xfrm>
            <a:off x="632840" y="1161282"/>
            <a:ext cx="4090250" cy="1850064"/>
          </a:xfrm>
          <a:prstGeom prst="rect">
            <a:avLst/>
          </a:prstGeom>
          <a:noFill/>
          <a:ln>
            <a:noFill/>
          </a:ln>
        </p:spPr>
      </p:pic>
      <p:sp>
        <p:nvSpPr>
          <p:cNvPr id="1732" name="Google Shape;1732;p65"/>
          <p:cNvSpPr txBox="1"/>
          <p:nvPr>
            <p:ph idx="9" type="ctrTitle"/>
          </p:nvPr>
        </p:nvSpPr>
        <p:spPr>
          <a:xfrm>
            <a:off x="822836" y="336739"/>
            <a:ext cx="409025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1600"/>
              <a:t>Q_table vs Deep Q_network </a:t>
            </a:r>
            <a:endParaRPr/>
          </a:p>
        </p:txBody>
      </p:sp>
      <p:sp>
        <p:nvSpPr>
          <p:cNvPr id="1733" name="Google Shape;1733;p65"/>
          <p:cNvSpPr/>
          <p:nvPr/>
        </p:nvSpPr>
        <p:spPr>
          <a:xfrm>
            <a:off x="2867961" y="2935742"/>
            <a:ext cx="484839" cy="250803"/>
          </a:xfrm>
          <a:prstGeom prst="roundRect">
            <a:avLst>
              <a:gd fmla="val 16667" name="adj"/>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16</a:t>
            </a:r>
            <a:endParaRPr/>
          </a:p>
        </p:txBody>
      </p:sp>
      <p:sp>
        <p:nvSpPr>
          <p:cNvPr id="1734" name="Google Shape;1734;p65"/>
          <p:cNvSpPr/>
          <p:nvPr/>
        </p:nvSpPr>
        <p:spPr>
          <a:xfrm>
            <a:off x="4287982" y="2967970"/>
            <a:ext cx="435108" cy="218575"/>
          </a:xfrm>
          <a:prstGeom prst="roundRect">
            <a:avLst>
              <a:gd fmla="val 16667" name="adj"/>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400" u="none" cap="none" strike="noStrike">
                <a:solidFill>
                  <a:schemeClr val="lt1"/>
                </a:solidFill>
                <a:latin typeface="Arial"/>
                <a:ea typeface="Arial"/>
                <a:cs typeface="Arial"/>
                <a:sym typeface="Arial"/>
              </a:rPr>
              <a:t>04</a:t>
            </a:r>
            <a:endParaRPr/>
          </a:p>
        </p:txBody>
      </p:sp>
      <p:sp>
        <p:nvSpPr>
          <p:cNvPr id="1735" name="Google Shape;1735;p65"/>
          <p:cNvSpPr/>
          <p:nvPr/>
        </p:nvSpPr>
        <p:spPr>
          <a:xfrm rot="10800000">
            <a:off x="4913086" y="1217842"/>
            <a:ext cx="283028" cy="1807028"/>
          </a:xfrm>
          <a:prstGeom prst="lef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36" name="Google Shape;1736;p65"/>
          <p:cNvSpPr/>
          <p:nvPr/>
        </p:nvSpPr>
        <p:spPr>
          <a:xfrm>
            <a:off x="5363964" y="2028374"/>
            <a:ext cx="341086" cy="185964"/>
          </a:xfrm>
          <a:prstGeom prst="rightArrow">
            <a:avLst>
              <a:gd fmla="val 50000" name="adj1"/>
              <a:gd fmla="val 50000" name="adj2"/>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7" name="Google Shape;1737;p65"/>
          <p:cNvSpPr/>
          <p:nvPr/>
        </p:nvSpPr>
        <p:spPr>
          <a:xfrm>
            <a:off x="5872900" y="1967467"/>
            <a:ext cx="10390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1D4264"/>
                </a:solidFill>
                <a:latin typeface="Overpass Black"/>
                <a:ea typeface="Overpass Black"/>
                <a:cs typeface="Overpass Black"/>
                <a:sym typeface="Overpass Black"/>
              </a:rPr>
              <a:t>Q_Values </a:t>
            </a:r>
            <a:endParaRPr b="0" i="0" sz="1400" u="none" cap="none" strike="noStrike">
              <a:solidFill>
                <a:srgbClr val="000000"/>
              </a:solidFill>
              <a:latin typeface="Arial"/>
              <a:ea typeface="Arial"/>
              <a:cs typeface="Arial"/>
              <a:sym typeface="Arial"/>
            </a:endParaRPr>
          </a:p>
        </p:txBody>
      </p:sp>
      <p:cxnSp>
        <p:nvCxnSpPr>
          <p:cNvPr id="1738" name="Google Shape;1738;p65"/>
          <p:cNvCxnSpPr/>
          <p:nvPr/>
        </p:nvCxnSpPr>
        <p:spPr>
          <a:xfrm>
            <a:off x="4662055" y="1614055"/>
            <a:ext cx="200890" cy="0"/>
          </a:xfrm>
          <a:prstGeom prst="straightConnector1">
            <a:avLst/>
          </a:prstGeom>
          <a:noFill/>
          <a:ln cap="flat" cmpd="sng" w="9525">
            <a:solidFill>
              <a:srgbClr val="3781C4"/>
            </a:solidFill>
            <a:prstDash val="solid"/>
            <a:round/>
            <a:headEnd len="sm" w="sm" type="none"/>
            <a:tailEnd len="med" w="med" type="triangle"/>
          </a:ln>
        </p:spPr>
      </p:cxnSp>
      <p:cxnSp>
        <p:nvCxnSpPr>
          <p:cNvPr id="1739" name="Google Shape;1739;p65"/>
          <p:cNvCxnSpPr/>
          <p:nvPr/>
        </p:nvCxnSpPr>
        <p:spPr>
          <a:xfrm rot="10800000">
            <a:off x="4807527" y="1835727"/>
            <a:ext cx="0" cy="192647"/>
          </a:xfrm>
          <a:prstGeom prst="straightConnector1">
            <a:avLst/>
          </a:prstGeom>
          <a:noFill/>
          <a:ln cap="flat" cmpd="sng" w="9525">
            <a:solidFill>
              <a:srgbClr val="3781C4"/>
            </a:solidFill>
            <a:prstDash val="solid"/>
            <a:round/>
            <a:headEnd len="sm" w="sm" type="none"/>
            <a:tailEnd len="med" w="med" type="triangle"/>
          </a:ln>
        </p:spPr>
      </p:cxnSp>
      <p:cxnSp>
        <p:nvCxnSpPr>
          <p:cNvPr id="1740" name="Google Shape;1740;p65"/>
          <p:cNvCxnSpPr/>
          <p:nvPr/>
        </p:nvCxnSpPr>
        <p:spPr>
          <a:xfrm rot="10800000">
            <a:off x="4723090" y="2341418"/>
            <a:ext cx="189996" cy="0"/>
          </a:xfrm>
          <a:prstGeom prst="straightConnector1">
            <a:avLst/>
          </a:prstGeom>
          <a:noFill/>
          <a:ln cap="flat" cmpd="sng" w="9525">
            <a:solidFill>
              <a:srgbClr val="3781C4"/>
            </a:solidFill>
            <a:prstDash val="solid"/>
            <a:round/>
            <a:headEnd len="sm" w="sm" type="none"/>
            <a:tailEnd len="med" w="med" type="triangle"/>
          </a:ln>
        </p:spPr>
      </p:cxnSp>
      <p:cxnSp>
        <p:nvCxnSpPr>
          <p:cNvPr id="1741" name="Google Shape;1741;p65"/>
          <p:cNvCxnSpPr/>
          <p:nvPr/>
        </p:nvCxnSpPr>
        <p:spPr>
          <a:xfrm>
            <a:off x="4807527" y="2646218"/>
            <a:ext cx="0" cy="200891"/>
          </a:xfrm>
          <a:prstGeom prst="straightConnector1">
            <a:avLst/>
          </a:prstGeom>
          <a:noFill/>
          <a:ln cap="flat" cmpd="sng" w="9525">
            <a:solidFill>
              <a:srgbClr val="3781C4"/>
            </a:solidFill>
            <a:prstDash val="solid"/>
            <a:round/>
            <a:headEnd len="sm" w="sm" type="none"/>
            <a:tailEnd len="med" w="med" type="triangle"/>
          </a:ln>
        </p:spPr>
      </p:cxnSp>
      <p:sp>
        <p:nvSpPr>
          <p:cNvPr id="1742" name="Google Shape;1742;p65"/>
          <p:cNvSpPr/>
          <p:nvPr/>
        </p:nvSpPr>
        <p:spPr>
          <a:xfrm>
            <a:off x="2867961" y="1517073"/>
            <a:ext cx="55348" cy="1330030"/>
          </a:xfrm>
          <a:prstGeom prst="lef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743" name="Google Shape;1743;p65"/>
          <p:cNvCxnSpPr>
            <a:stCxn id="1742" idx="1"/>
          </p:cNvCxnSpPr>
          <p:nvPr/>
        </p:nvCxnSpPr>
        <p:spPr>
          <a:xfrm flipH="1">
            <a:off x="2143761" y="2182088"/>
            <a:ext cx="724200" cy="1800000"/>
          </a:xfrm>
          <a:prstGeom prst="bentConnector2">
            <a:avLst/>
          </a:prstGeom>
          <a:noFill/>
          <a:ln cap="flat" cmpd="sng" w="9525">
            <a:solidFill>
              <a:srgbClr val="3781C4"/>
            </a:solidFill>
            <a:prstDash val="solid"/>
            <a:round/>
            <a:headEnd len="sm" w="sm" type="none"/>
            <a:tailEnd len="med" w="med" type="triangle"/>
          </a:ln>
        </p:spPr>
      </p:cxnSp>
      <p:sp>
        <p:nvSpPr>
          <p:cNvPr id="1744" name="Google Shape;1744;p65"/>
          <p:cNvSpPr/>
          <p:nvPr/>
        </p:nvSpPr>
        <p:spPr>
          <a:xfrm>
            <a:off x="2247137" y="3342887"/>
            <a:ext cx="45719" cy="1734803"/>
          </a:xfrm>
          <a:prstGeom prst="lef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5" name="Google Shape;1745;p65"/>
          <p:cNvSpPr txBox="1"/>
          <p:nvPr/>
        </p:nvSpPr>
        <p:spPr>
          <a:xfrm>
            <a:off x="2358771" y="3320498"/>
            <a:ext cx="8312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1</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a:p>
            <a:pPr indent="0" lvl="0" marL="0" marR="0" rtl="0" algn="l">
              <a:lnSpc>
                <a:spcPct val="100000"/>
              </a:lnSpc>
              <a:spcBef>
                <a:spcPts val="0"/>
              </a:spcBef>
              <a:spcAft>
                <a:spcPts val="0"/>
              </a:spcAft>
              <a:buNone/>
            </a:pPr>
            <a:r>
              <a:rPr b="0" i="0" lang="fr-TN" sz="700" u="none" cap="none" strike="noStrike">
                <a:solidFill>
                  <a:srgbClr val="000000"/>
                </a:solidFill>
                <a:latin typeface="Arial"/>
                <a:ea typeface="Arial"/>
                <a:cs typeface="Arial"/>
                <a:sym typeface="Arial"/>
              </a:rPr>
              <a:t>0</a:t>
            </a:r>
            <a:endParaRPr/>
          </a:p>
        </p:txBody>
      </p:sp>
      <p:sp>
        <p:nvSpPr>
          <p:cNvPr id="1746" name="Google Shape;1746;p65"/>
          <p:cNvSpPr/>
          <p:nvPr/>
        </p:nvSpPr>
        <p:spPr>
          <a:xfrm>
            <a:off x="6851073" y="1161282"/>
            <a:ext cx="60894" cy="1863589"/>
          </a:xfrm>
          <a:prstGeom prst="righ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7" name="Google Shape;1747;p65"/>
          <p:cNvSpPr txBox="1"/>
          <p:nvPr/>
        </p:nvSpPr>
        <p:spPr>
          <a:xfrm>
            <a:off x="7038108" y="1217842"/>
            <a:ext cx="623455" cy="21929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050" u="none" cap="none" strike="noStrike">
                <a:solidFill>
                  <a:srgbClr val="000000"/>
                </a:solidFill>
                <a:latin typeface="Arial"/>
                <a:ea typeface="Arial"/>
                <a:cs typeface="Arial"/>
                <a:sym typeface="Arial"/>
              </a:rPr>
              <a:t>0,11</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TN" sz="1050" u="none" cap="none" strike="noStrike">
                <a:solidFill>
                  <a:srgbClr val="000000"/>
                </a:solidFill>
                <a:latin typeface="Arial"/>
                <a:ea typeface="Arial"/>
                <a:cs typeface="Arial"/>
                <a:sym typeface="Arial"/>
              </a:rPr>
              <a:t>0,22</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TN" sz="1050" u="none" cap="none" strike="noStrike">
                <a:solidFill>
                  <a:srgbClr val="000000"/>
                </a:solidFill>
                <a:latin typeface="Arial"/>
                <a:ea typeface="Arial"/>
                <a:cs typeface="Arial"/>
                <a:sym typeface="Arial"/>
              </a:rPr>
              <a:t>0,3</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fr-TN" sz="1050" u="none" cap="none" strike="noStrike">
                <a:solidFill>
                  <a:srgbClr val="000000"/>
                </a:solidFill>
                <a:latin typeface="Arial"/>
                <a:ea typeface="Arial"/>
                <a:cs typeface="Arial"/>
                <a:sym typeface="Arial"/>
              </a:rPr>
              <a:t>0,1</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748" name="Google Shape;1748;p65"/>
          <p:cNvSpPr/>
          <p:nvPr/>
        </p:nvSpPr>
        <p:spPr>
          <a:xfrm>
            <a:off x="7121236" y="2182088"/>
            <a:ext cx="389896" cy="33943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66"/>
          <p:cNvSpPr txBox="1"/>
          <p:nvPr>
            <p:ph idx="9" type="ctrTitle"/>
          </p:nvPr>
        </p:nvSpPr>
        <p:spPr>
          <a:xfrm>
            <a:off x="533446" y="132361"/>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fr-TN" sz="1800"/>
              <a:t>Training the deep Q network</a:t>
            </a:r>
            <a:endParaRPr/>
          </a:p>
        </p:txBody>
      </p:sp>
      <p:sp>
        <p:nvSpPr>
          <p:cNvPr id="1754" name="Google Shape;1754;p66"/>
          <p:cNvSpPr/>
          <p:nvPr/>
        </p:nvSpPr>
        <p:spPr>
          <a:xfrm>
            <a:off x="453248" y="990816"/>
            <a:ext cx="20152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000000"/>
                </a:solidFill>
                <a:latin typeface="Arial"/>
                <a:ea typeface="Arial"/>
                <a:cs typeface="Arial"/>
                <a:sym typeface="Arial"/>
              </a:rPr>
              <a:t>Deep Network formula </a:t>
            </a:r>
            <a:endParaRPr/>
          </a:p>
        </p:txBody>
      </p:sp>
      <p:pic>
        <p:nvPicPr>
          <p:cNvPr id="1755" name="Google Shape;1755;p66"/>
          <p:cNvPicPr preferRelativeResize="0"/>
          <p:nvPr/>
        </p:nvPicPr>
        <p:blipFill rotWithShape="1">
          <a:blip r:embed="rId3">
            <a:alphaModFix/>
          </a:blip>
          <a:srcRect b="0" l="0" r="0" t="0"/>
          <a:stretch/>
        </p:blipFill>
        <p:spPr>
          <a:xfrm>
            <a:off x="1981907" y="1579248"/>
            <a:ext cx="3520745" cy="548688"/>
          </a:xfrm>
          <a:prstGeom prst="rect">
            <a:avLst/>
          </a:prstGeom>
          <a:noFill/>
          <a:ln cap="flat" cmpd="sng" w="9525">
            <a:solidFill>
              <a:srgbClr val="92D05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pic>
        <p:nvPicPr>
          <p:cNvPr id="1760" name="Google Shape;1760;p67"/>
          <p:cNvPicPr preferRelativeResize="0"/>
          <p:nvPr/>
        </p:nvPicPr>
        <p:blipFill rotWithShape="1">
          <a:blip r:embed="rId3">
            <a:alphaModFix/>
          </a:blip>
          <a:srcRect b="0" l="0" r="0" t="0"/>
          <a:stretch/>
        </p:blipFill>
        <p:spPr>
          <a:xfrm>
            <a:off x="2428366" y="815178"/>
            <a:ext cx="4754206" cy="2035086"/>
          </a:xfrm>
          <a:prstGeom prst="rect">
            <a:avLst/>
          </a:prstGeom>
          <a:noFill/>
          <a:ln>
            <a:noFill/>
          </a:ln>
        </p:spPr>
      </p:pic>
      <p:pic>
        <p:nvPicPr>
          <p:cNvPr id="1761" name="Google Shape;1761;p67"/>
          <p:cNvPicPr preferRelativeResize="0"/>
          <p:nvPr/>
        </p:nvPicPr>
        <p:blipFill rotWithShape="1">
          <a:blip r:embed="rId4">
            <a:alphaModFix/>
          </a:blip>
          <a:srcRect b="0" l="0" r="0" t="0"/>
          <a:stretch/>
        </p:blipFill>
        <p:spPr>
          <a:xfrm>
            <a:off x="725350" y="3575541"/>
            <a:ext cx="3034095" cy="397452"/>
          </a:xfrm>
          <a:prstGeom prst="rect">
            <a:avLst/>
          </a:prstGeom>
          <a:noFill/>
          <a:ln cap="flat" cmpd="sng" w="9525">
            <a:solidFill>
              <a:srgbClr val="92D050"/>
            </a:solidFill>
            <a:prstDash val="solid"/>
            <a:round/>
            <a:headEnd len="sm" w="sm" type="none"/>
            <a:tailEnd len="sm" w="sm" type="none"/>
          </a:ln>
        </p:spPr>
      </p:pic>
      <p:sp>
        <p:nvSpPr>
          <p:cNvPr id="1762" name="Google Shape;1762;p67"/>
          <p:cNvSpPr/>
          <p:nvPr/>
        </p:nvSpPr>
        <p:spPr>
          <a:xfrm>
            <a:off x="2771660" y="286957"/>
            <a:ext cx="482034"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sp>
        <p:nvSpPr>
          <p:cNvPr id="1763" name="Google Shape;1763;p67"/>
          <p:cNvSpPr/>
          <p:nvPr/>
        </p:nvSpPr>
        <p:spPr>
          <a:xfrm>
            <a:off x="5100728" y="295119"/>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sp>
        <p:nvSpPr>
          <p:cNvPr id="1764" name="Google Shape;1764;p67"/>
          <p:cNvSpPr/>
          <p:nvPr/>
        </p:nvSpPr>
        <p:spPr>
          <a:xfrm>
            <a:off x="2531391" y="629624"/>
            <a:ext cx="10807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Policy (train) </a:t>
            </a:r>
            <a:endParaRPr/>
          </a:p>
        </p:txBody>
      </p:sp>
      <p:sp>
        <p:nvSpPr>
          <p:cNvPr id="1765" name="Google Shape;1765;p67"/>
          <p:cNvSpPr/>
          <p:nvPr/>
        </p:nvSpPr>
        <p:spPr>
          <a:xfrm>
            <a:off x="4993955" y="591815"/>
            <a:ext cx="74571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Target</a:t>
            </a:r>
            <a:endParaRPr/>
          </a:p>
        </p:txBody>
      </p:sp>
      <p:sp>
        <p:nvSpPr>
          <p:cNvPr id="1766" name="Google Shape;1766;p67"/>
          <p:cNvSpPr/>
          <p:nvPr/>
        </p:nvSpPr>
        <p:spPr>
          <a:xfrm>
            <a:off x="3179125" y="211683"/>
            <a:ext cx="64472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Create</a:t>
            </a:r>
            <a:endParaRPr b="0" i="0" sz="1400" u="none" cap="none" strike="noStrike">
              <a:solidFill>
                <a:srgbClr val="51833C"/>
              </a:solidFill>
              <a:latin typeface="Arial"/>
              <a:ea typeface="Arial"/>
              <a:cs typeface="Arial"/>
              <a:sym typeface="Arial"/>
            </a:endParaRPr>
          </a:p>
        </p:txBody>
      </p:sp>
      <p:sp>
        <p:nvSpPr>
          <p:cNvPr id="1767" name="Google Shape;1767;p67"/>
          <p:cNvSpPr/>
          <p:nvPr/>
        </p:nvSpPr>
        <p:spPr>
          <a:xfrm>
            <a:off x="5601470" y="237185"/>
            <a:ext cx="100860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050" u="none" cap="none" strike="noStrike">
                <a:solidFill>
                  <a:srgbClr val="51833C"/>
                </a:solidFill>
                <a:latin typeface="Arial"/>
                <a:ea typeface="Arial"/>
                <a:cs typeface="Arial"/>
                <a:sym typeface="Arial"/>
              </a:rPr>
              <a:t>Copy Policy  </a:t>
            </a:r>
            <a:endParaRPr/>
          </a:p>
        </p:txBody>
      </p:sp>
      <p:pic>
        <p:nvPicPr>
          <p:cNvPr id="1768" name="Google Shape;1768;p67"/>
          <p:cNvPicPr preferRelativeResize="0"/>
          <p:nvPr/>
        </p:nvPicPr>
        <p:blipFill rotWithShape="1">
          <a:blip r:embed="rId5">
            <a:alphaModFix/>
          </a:blip>
          <a:srcRect b="0" l="0" r="0" t="0"/>
          <a:stretch/>
        </p:blipFill>
        <p:spPr>
          <a:xfrm>
            <a:off x="0" y="217253"/>
            <a:ext cx="1321127" cy="1195849"/>
          </a:xfrm>
          <a:prstGeom prst="rect">
            <a:avLst/>
          </a:prstGeom>
          <a:noFill/>
          <a:ln>
            <a:noFill/>
          </a:ln>
        </p:spPr>
      </p:pic>
      <p:sp>
        <p:nvSpPr>
          <p:cNvPr id="1769" name="Google Shape;1769;p67"/>
          <p:cNvSpPr/>
          <p:nvPr/>
        </p:nvSpPr>
        <p:spPr>
          <a:xfrm>
            <a:off x="61825" y="1551691"/>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03</a:t>
            </a:r>
            <a:endParaRPr b="0" i="0" sz="1400" u="none" cap="none" strike="noStrike">
              <a:solidFill>
                <a:schemeClr val="lt1"/>
              </a:solidFill>
              <a:latin typeface="Arial"/>
              <a:ea typeface="Arial"/>
              <a:cs typeface="Arial"/>
              <a:sym typeface="Arial"/>
            </a:endParaRPr>
          </a:p>
        </p:txBody>
      </p:sp>
      <p:sp>
        <p:nvSpPr>
          <p:cNvPr id="1770" name="Google Shape;1770;p67"/>
          <p:cNvSpPr/>
          <p:nvPr/>
        </p:nvSpPr>
        <p:spPr>
          <a:xfrm>
            <a:off x="1772577" y="1699460"/>
            <a:ext cx="422695"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800" u="none" cap="none" strike="noStrike">
                <a:solidFill>
                  <a:schemeClr val="lt1"/>
                </a:solidFill>
                <a:latin typeface="Arial"/>
                <a:ea typeface="Arial"/>
                <a:cs typeface="Arial"/>
                <a:sym typeface="Arial"/>
              </a:rPr>
              <a:t>04</a:t>
            </a:r>
            <a:endParaRPr b="0" i="0" sz="1000" u="none" cap="none" strike="noStrike">
              <a:solidFill>
                <a:schemeClr val="lt1"/>
              </a:solidFill>
              <a:latin typeface="Arial"/>
              <a:ea typeface="Arial"/>
              <a:cs typeface="Arial"/>
              <a:sym typeface="Arial"/>
            </a:endParaRPr>
          </a:p>
        </p:txBody>
      </p:sp>
      <p:sp>
        <p:nvSpPr>
          <p:cNvPr id="1771" name="Google Shape;1771;p67"/>
          <p:cNvSpPr/>
          <p:nvPr/>
        </p:nvSpPr>
        <p:spPr>
          <a:xfrm>
            <a:off x="4712274" y="1515603"/>
            <a:ext cx="406312" cy="184978"/>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700" u="none" cap="none" strike="noStrike">
                <a:solidFill>
                  <a:schemeClr val="lt1"/>
                </a:solidFill>
                <a:latin typeface="Arial"/>
                <a:ea typeface="Arial"/>
                <a:cs typeface="Arial"/>
                <a:sym typeface="Arial"/>
              </a:rPr>
              <a:t>05</a:t>
            </a:r>
            <a:endParaRPr b="0" i="0" sz="1050" u="none" cap="none" strike="noStrike">
              <a:solidFill>
                <a:schemeClr val="lt1"/>
              </a:solidFill>
              <a:latin typeface="Arial"/>
              <a:ea typeface="Arial"/>
              <a:cs typeface="Arial"/>
              <a:sym typeface="Arial"/>
            </a:endParaRPr>
          </a:p>
        </p:txBody>
      </p:sp>
      <p:sp>
        <p:nvSpPr>
          <p:cNvPr id="1772" name="Google Shape;1772;p67"/>
          <p:cNvSpPr/>
          <p:nvPr/>
        </p:nvSpPr>
        <p:spPr>
          <a:xfrm>
            <a:off x="125653" y="3653811"/>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06</a:t>
            </a:r>
            <a:endParaRPr b="0" i="0" sz="1400" u="none" cap="none" strike="noStrike">
              <a:solidFill>
                <a:schemeClr val="lt1"/>
              </a:solidFill>
              <a:latin typeface="Arial"/>
              <a:ea typeface="Arial"/>
              <a:cs typeface="Arial"/>
              <a:sym typeface="Arial"/>
            </a:endParaRPr>
          </a:p>
        </p:txBody>
      </p:sp>
      <p:sp>
        <p:nvSpPr>
          <p:cNvPr id="1773" name="Google Shape;1773;p67"/>
          <p:cNvSpPr/>
          <p:nvPr/>
        </p:nvSpPr>
        <p:spPr>
          <a:xfrm>
            <a:off x="6765016" y="829746"/>
            <a:ext cx="467193" cy="22474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07</a:t>
            </a:r>
            <a:endParaRPr b="0" i="0" sz="1400" u="none" cap="none" strike="noStrike">
              <a:solidFill>
                <a:schemeClr val="lt1"/>
              </a:solidFill>
              <a:latin typeface="Arial"/>
              <a:ea typeface="Arial"/>
              <a:cs typeface="Arial"/>
              <a:sym typeface="Arial"/>
            </a:endParaRPr>
          </a:p>
        </p:txBody>
      </p:sp>
      <p:sp>
        <p:nvSpPr>
          <p:cNvPr id="1774" name="Google Shape;1774;p67"/>
          <p:cNvSpPr/>
          <p:nvPr/>
        </p:nvSpPr>
        <p:spPr>
          <a:xfrm>
            <a:off x="7215612" y="803616"/>
            <a:ext cx="110799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Set the target</a:t>
            </a:r>
            <a:endParaRPr/>
          </a:p>
        </p:txBody>
      </p:sp>
      <p:sp>
        <p:nvSpPr>
          <p:cNvPr id="1775" name="Google Shape;1775;p67"/>
          <p:cNvSpPr/>
          <p:nvPr/>
        </p:nvSpPr>
        <p:spPr>
          <a:xfrm>
            <a:off x="5656338" y="3341305"/>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08</a:t>
            </a:r>
            <a:endParaRPr b="0" i="0" sz="1400" u="none" cap="none" strike="noStrike">
              <a:solidFill>
                <a:schemeClr val="lt1"/>
              </a:solidFill>
              <a:latin typeface="Arial"/>
              <a:ea typeface="Arial"/>
              <a:cs typeface="Arial"/>
              <a:sym typeface="Arial"/>
            </a:endParaRPr>
          </a:p>
        </p:txBody>
      </p:sp>
      <p:sp>
        <p:nvSpPr>
          <p:cNvPr id="1776" name="Google Shape;1776;p67"/>
          <p:cNvSpPr/>
          <p:nvPr/>
        </p:nvSpPr>
        <p:spPr>
          <a:xfrm>
            <a:off x="283075" y="4258523"/>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09</a:t>
            </a:r>
            <a:endParaRPr b="0" i="0" sz="1400" u="none" cap="none" strike="noStrike">
              <a:solidFill>
                <a:schemeClr val="lt1"/>
              </a:solidFill>
              <a:latin typeface="Arial"/>
              <a:ea typeface="Arial"/>
              <a:cs typeface="Arial"/>
              <a:sym typeface="Arial"/>
            </a:endParaRPr>
          </a:p>
        </p:txBody>
      </p:sp>
      <p:sp>
        <p:nvSpPr>
          <p:cNvPr id="1777" name="Google Shape;1777;p67"/>
          <p:cNvSpPr/>
          <p:nvPr/>
        </p:nvSpPr>
        <p:spPr>
          <a:xfrm>
            <a:off x="756893" y="4258523"/>
            <a:ext cx="6912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51833C"/>
                </a:solidFill>
                <a:latin typeface="Arial"/>
                <a:ea typeface="Arial"/>
                <a:cs typeface="Arial"/>
                <a:sym typeface="Arial"/>
              </a:rPr>
              <a:t>repeat</a:t>
            </a:r>
            <a:endParaRPr/>
          </a:p>
        </p:txBody>
      </p:sp>
      <p:sp>
        <p:nvSpPr>
          <p:cNvPr id="1778" name="Google Shape;1778;p67"/>
          <p:cNvSpPr/>
          <p:nvPr/>
        </p:nvSpPr>
        <p:spPr>
          <a:xfrm>
            <a:off x="251532" y="4704889"/>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10</a:t>
            </a:r>
            <a:endParaRPr b="0" i="0" sz="1400" u="none" cap="none" strike="noStrike">
              <a:solidFill>
                <a:schemeClr val="lt1"/>
              </a:solidFill>
              <a:latin typeface="Arial"/>
              <a:ea typeface="Arial"/>
              <a:cs typeface="Arial"/>
              <a:sym typeface="Arial"/>
            </a:endParaRPr>
          </a:p>
        </p:txBody>
      </p:sp>
      <p:sp>
        <p:nvSpPr>
          <p:cNvPr id="1779" name="Google Shape;1779;p67"/>
          <p:cNvSpPr/>
          <p:nvPr/>
        </p:nvSpPr>
        <p:spPr>
          <a:xfrm>
            <a:off x="752274" y="4671455"/>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51833C"/>
                </a:solidFill>
                <a:latin typeface="Arial"/>
                <a:ea typeface="Arial"/>
                <a:cs typeface="Arial"/>
                <a:sym typeface="Arial"/>
              </a:rPr>
              <a:t>sync</a:t>
            </a:r>
            <a:endParaRPr/>
          </a:p>
        </p:txBody>
      </p:sp>
      <p:sp>
        <p:nvSpPr>
          <p:cNvPr id="1780" name="Google Shape;1780;p67"/>
          <p:cNvSpPr/>
          <p:nvPr/>
        </p:nvSpPr>
        <p:spPr>
          <a:xfrm>
            <a:off x="3071763" y="1155785"/>
            <a:ext cx="280467" cy="25004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1" name="Google Shape;1781;p67"/>
          <p:cNvSpPr/>
          <p:nvPr/>
        </p:nvSpPr>
        <p:spPr>
          <a:xfrm>
            <a:off x="3488404" y="1128834"/>
            <a:ext cx="123732" cy="104285"/>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2" name="Google Shape;1782;p67"/>
          <p:cNvSpPr/>
          <p:nvPr/>
        </p:nvSpPr>
        <p:spPr>
          <a:xfrm>
            <a:off x="5388849" y="1155785"/>
            <a:ext cx="267489" cy="16021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3" name="Google Shape;1783;p67"/>
          <p:cNvSpPr/>
          <p:nvPr/>
        </p:nvSpPr>
        <p:spPr>
          <a:xfrm>
            <a:off x="5739671" y="1128834"/>
            <a:ext cx="267489" cy="1437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4" name="Google Shape;1784;p67"/>
          <p:cNvSpPr/>
          <p:nvPr/>
        </p:nvSpPr>
        <p:spPr>
          <a:xfrm>
            <a:off x="496164" y="1515603"/>
            <a:ext cx="95090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Navigation </a:t>
            </a:r>
            <a:endParaRPr/>
          </a:p>
        </p:txBody>
      </p:sp>
      <p:sp>
        <p:nvSpPr>
          <p:cNvPr id="1785" name="Google Shape;1785;p67"/>
          <p:cNvSpPr txBox="1"/>
          <p:nvPr/>
        </p:nvSpPr>
        <p:spPr>
          <a:xfrm>
            <a:off x="2200502" y="1056089"/>
            <a:ext cx="178227" cy="1815882"/>
          </a:xfrm>
          <a:prstGeom prst="rect">
            <a:avLst/>
          </a:prstGeom>
          <a:noFill/>
          <a:ln cap="flat" cmpd="sng" w="9525">
            <a:solidFill>
              <a:srgbClr val="7030A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1</a:t>
            </a:r>
            <a:endParaRPr/>
          </a:p>
          <a:p>
            <a:pPr indent="0" lvl="0" marL="0" marR="0" rtl="0" algn="l">
              <a:lnSpc>
                <a:spcPct val="100000"/>
              </a:lnSpc>
              <a:spcBef>
                <a:spcPts val="0"/>
              </a:spcBef>
              <a:spcAft>
                <a:spcPts val="0"/>
              </a:spcAft>
              <a:buNone/>
            </a:pPr>
            <a:r>
              <a:rPr b="1" i="0" lang="fr-TN" sz="700" u="none" cap="none" strike="noStrike">
                <a:solidFill>
                  <a:srgbClr val="002060"/>
                </a:solidFill>
                <a:latin typeface="Arial"/>
                <a:ea typeface="Arial"/>
                <a:cs typeface="Arial"/>
                <a:sym typeface="Arial"/>
              </a:rPr>
              <a:t>0</a:t>
            </a:r>
            <a:endParaRPr/>
          </a:p>
        </p:txBody>
      </p:sp>
      <p:sp>
        <p:nvSpPr>
          <p:cNvPr id="1786" name="Google Shape;1786;p67"/>
          <p:cNvSpPr txBox="1"/>
          <p:nvPr/>
        </p:nvSpPr>
        <p:spPr>
          <a:xfrm>
            <a:off x="4401243" y="1379255"/>
            <a:ext cx="457399" cy="14927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-0,002</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p:txBody>
      </p:sp>
      <p:sp>
        <p:nvSpPr>
          <p:cNvPr id="1787" name="Google Shape;1787;p67"/>
          <p:cNvSpPr/>
          <p:nvPr/>
        </p:nvSpPr>
        <p:spPr>
          <a:xfrm>
            <a:off x="4671506" y="1689110"/>
            <a:ext cx="71734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100" u="none" cap="none" strike="noStrike">
                <a:solidFill>
                  <a:srgbClr val="51833C"/>
                </a:solidFill>
                <a:latin typeface="Arial"/>
                <a:ea typeface="Arial"/>
                <a:cs typeface="Arial"/>
                <a:sym typeface="Arial"/>
              </a:rPr>
              <a:t>input</a:t>
            </a:r>
            <a:endParaRPr b="0" i="0" sz="1100" u="none" cap="none" strike="noStrike">
              <a:solidFill>
                <a:srgbClr val="000000"/>
              </a:solidFill>
              <a:latin typeface="Arial"/>
              <a:ea typeface="Arial"/>
              <a:cs typeface="Arial"/>
              <a:sym typeface="Arial"/>
            </a:endParaRPr>
          </a:p>
        </p:txBody>
      </p:sp>
      <p:sp>
        <p:nvSpPr>
          <p:cNvPr id="1788" name="Google Shape;1788;p67"/>
          <p:cNvSpPr txBox="1"/>
          <p:nvPr/>
        </p:nvSpPr>
        <p:spPr>
          <a:xfrm>
            <a:off x="6725173" y="1418277"/>
            <a:ext cx="457399" cy="14927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-0,001</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rPr b="0" i="0" lang="fr-TN" sz="700" u="none" cap="none" strike="noStrike">
                <a:solidFill>
                  <a:srgbClr val="002060"/>
                </a:solidFill>
                <a:latin typeface="Arial"/>
                <a:ea typeface="Arial"/>
                <a:cs typeface="Arial"/>
                <a:sym typeface="Arial"/>
              </a:rPr>
              <a:t>-0,002</a:t>
            </a:r>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700" u="none" cap="none" strike="noStrike">
              <a:solidFill>
                <a:srgbClr val="002060"/>
              </a:solidFill>
              <a:latin typeface="Arial"/>
              <a:ea typeface="Arial"/>
              <a:cs typeface="Arial"/>
              <a:sym typeface="Arial"/>
            </a:endParaRPr>
          </a:p>
        </p:txBody>
      </p:sp>
      <p:sp>
        <p:nvSpPr>
          <p:cNvPr id="1789" name="Google Shape;1789;p67"/>
          <p:cNvSpPr/>
          <p:nvPr/>
        </p:nvSpPr>
        <p:spPr>
          <a:xfrm>
            <a:off x="3831905" y="3214054"/>
            <a:ext cx="8643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200" u="none" cap="none" strike="noStrike">
                <a:solidFill>
                  <a:srgbClr val="51833C"/>
                </a:solidFill>
                <a:latin typeface="Arial"/>
                <a:ea typeface="Arial"/>
                <a:cs typeface="Arial"/>
                <a:sym typeface="Arial"/>
              </a:rPr>
              <a:t>Q[14,2]=1</a:t>
            </a:r>
            <a:endParaRPr b="0" i="0" sz="1200" u="none" cap="none" strike="noStrike">
              <a:solidFill>
                <a:srgbClr val="000000"/>
              </a:solidFill>
              <a:latin typeface="Arial"/>
              <a:ea typeface="Arial"/>
              <a:cs typeface="Arial"/>
              <a:sym typeface="Arial"/>
            </a:endParaRPr>
          </a:p>
        </p:txBody>
      </p:sp>
      <p:cxnSp>
        <p:nvCxnSpPr>
          <p:cNvPr id="1790" name="Google Shape;1790;p67"/>
          <p:cNvCxnSpPr/>
          <p:nvPr/>
        </p:nvCxnSpPr>
        <p:spPr>
          <a:xfrm flipH="1">
            <a:off x="6883134" y="2043546"/>
            <a:ext cx="168830" cy="221673"/>
          </a:xfrm>
          <a:prstGeom prst="straightConnector1">
            <a:avLst/>
          </a:prstGeom>
          <a:noFill/>
          <a:ln cap="flat" cmpd="sng" w="9525">
            <a:solidFill>
              <a:srgbClr val="FF0000"/>
            </a:solidFill>
            <a:prstDash val="solid"/>
            <a:round/>
            <a:headEnd len="sm" w="sm" type="none"/>
            <a:tailEnd len="sm" w="sm" type="none"/>
          </a:ln>
        </p:spPr>
      </p:cxnSp>
      <p:sp>
        <p:nvSpPr>
          <p:cNvPr id="1791" name="Google Shape;1791;p67"/>
          <p:cNvSpPr/>
          <p:nvPr/>
        </p:nvSpPr>
        <p:spPr>
          <a:xfrm>
            <a:off x="6881156" y="2201557"/>
            <a:ext cx="24237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8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1792" name="Google Shape;1792;p67"/>
          <p:cNvSpPr/>
          <p:nvPr/>
        </p:nvSpPr>
        <p:spPr>
          <a:xfrm rot="5400000">
            <a:off x="6809180" y="2859736"/>
            <a:ext cx="224742" cy="392756"/>
          </a:xfrm>
          <a:prstGeom prst="righ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93" name="Google Shape;1793;p67"/>
          <p:cNvSpPr/>
          <p:nvPr/>
        </p:nvSpPr>
        <p:spPr>
          <a:xfrm rot="5400000">
            <a:off x="4559135" y="2859736"/>
            <a:ext cx="224742" cy="392756"/>
          </a:xfrm>
          <a:prstGeom prst="rightBrace">
            <a:avLst>
              <a:gd fmla="val 8333" name="adj1"/>
              <a:gd fmla="val 50000" name="adj2"/>
            </a:avLst>
          </a:prstGeom>
          <a:noFill/>
          <a:ln cap="flat" cmpd="sng" w="9525">
            <a:solidFill>
              <a:srgbClr val="3781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794" name="Google Shape;1794;p67"/>
          <p:cNvCxnSpPr>
            <a:stCxn id="1775" idx="6"/>
            <a:endCxn id="1792" idx="1"/>
          </p:cNvCxnSpPr>
          <p:nvPr/>
        </p:nvCxnSpPr>
        <p:spPr>
          <a:xfrm flipH="1" rot="10800000">
            <a:off x="6157080" y="3168361"/>
            <a:ext cx="764400" cy="293400"/>
          </a:xfrm>
          <a:prstGeom prst="straightConnector1">
            <a:avLst/>
          </a:prstGeom>
          <a:noFill/>
          <a:ln cap="flat" cmpd="sng" w="9525">
            <a:solidFill>
              <a:srgbClr val="3781C4"/>
            </a:solidFill>
            <a:prstDash val="solid"/>
            <a:round/>
            <a:headEnd len="sm" w="sm" type="none"/>
            <a:tailEnd len="med" w="med" type="triangle"/>
          </a:ln>
        </p:spPr>
      </p:cxnSp>
      <p:cxnSp>
        <p:nvCxnSpPr>
          <p:cNvPr id="1795" name="Google Shape;1795;p67"/>
          <p:cNvCxnSpPr>
            <a:stCxn id="1775" idx="2"/>
            <a:endCxn id="1793" idx="1"/>
          </p:cNvCxnSpPr>
          <p:nvPr/>
        </p:nvCxnSpPr>
        <p:spPr>
          <a:xfrm rot="10800000">
            <a:off x="4671438" y="3168361"/>
            <a:ext cx="984900" cy="293400"/>
          </a:xfrm>
          <a:prstGeom prst="straightConnector1">
            <a:avLst/>
          </a:prstGeom>
          <a:noFill/>
          <a:ln cap="flat" cmpd="sng" w="9525">
            <a:solidFill>
              <a:srgbClr val="3781C4"/>
            </a:solidFill>
            <a:prstDash val="solid"/>
            <a:round/>
            <a:headEnd len="sm" w="sm" type="none"/>
            <a:tailEnd len="med" w="med" type="triangle"/>
          </a:ln>
        </p:spPr>
      </p:cxnSp>
      <p:sp>
        <p:nvSpPr>
          <p:cNvPr id="1796" name="Google Shape;1796;p67"/>
          <p:cNvSpPr/>
          <p:nvPr/>
        </p:nvSpPr>
        <p:spPr>
          <a:xfrm>
            <a:off x="4475128" y="2043546"/>
            <a:ext cx="332399" cy="158011"/>
          </a:xfrm>
          <a:prstGeom prst="rect">
            <a:avLst/>
          </a:prstGeom>
          <a:no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0"/>
                                        </p:tgtEl>
                                        <p:attrNameLst>
                                          <p:attrName>style.visibility</p:attrName>
                                        </p:attrNameLst>
                                      </p:cBhvr>
                                      <p:to>
                                        <p:strVal val="visible"/>
                                      </p:to>
                                    </p:set>
                                    <p:anim calcmode="lin" valueType="num">
                                      <p:cBhvr additive="base">
                                        <p:cTn dur="500"/>
                                        <p:tgtEl>
                                          <p:spTgt spid="17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gtEl>
                                        <p:attrNameLst>
                                          <p:attrName>style.visibility</p:attrName>
                                        </p:attrNameLst>
                                      </p:cBhvr>
                                      <p:to>
                                        <p:strVal val="visible"/>
                                      </p:to>
                                    </p:set>
                                    <p:anim calcmode="lin" valueType="num">
                                      <p:cBhvr additive="base">
                                        <p:cTn dur="500"/>
                                        <p:tgtEl>
                                          <p:spTgt spid="17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5"/>
                                        </p:tgtEl>
                                        <p:attrNameLst>
                                          <p:attrName>style.visibility</p:attrName>
                                        </p:attrNameLst>
                                      </p:cBhvr>
                                      <p:to>
                                        <p:strVal val="visible"/>
                                      </p:to>
                                    </p:set>
                                    <p:anim calcmode="lin" valueType="num">
                                      <p:cBhvr additive="base">
                                        <p:cTn dur="500"/>
                                        <p:tgtEl>
                                          <p:spTgt spid="17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2"/>
                                        </p:tgtEl>
                                        <p:attrNameLst>
                                          <p:attrName>style.visibility</p:attrName>
                                        </p:attrNameLst>
                                      </p:cBhvr>
                                      <p:to>
                                        <p:strVal val="visible"/>
                                      </p:to>
                                    </p:set>
                                    <p:anim calcmode="lin" valueType="num">
                                      <p:cBhvr additive="base">
                                        <p:cTn dur="500"/>
                                        <p:tgtEl>
                                          <p:spTgt spid="17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6"/>
                                        </p:tgtEl>
                                        <p:attrNameLst>
                                          <p:attrName>style.visibility</p:attrName>
                                        </p:attrNameLst>
                                      </p:cBhvr>
                                      <p:to>
                                        <p:strVal val="visible"/>
                                      </p:to>
                                    </p:set>
                                    <p:anim calcmode="lin" valueType="num">
                                      <p:cBhvr additive="base">
                                        <p:cTn dur="500"/>
                                        <p:tgtEl>
                                          <p:spTgt spid="17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gtEl>
                                        <p:attrNameLst>
                                          <p:attrName>style.visibility</p:attrName>
                                        </p:attrNameLst>
                                      </p:cBhvr>
                                      <p:to>
                                        <p:strVal val="visible"/>
                                      </p:to>
                                    </p:set>
                                    <p:anim calcmode="lin" valueType="num">
                                      <p:cBhvr additive="base">
                                        <p:cTn dur="500"/>
                                        <p:tgtEl>
                                          <p:spTgt spid="17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7"/>
                                        </p:tgtEl>
                                        <p:attrNameLst>
                                          <p:attrName>style.visibility</p:attrName>
                                        </p:attrNameLst>
                                      </p:cBhvr>
                                      <p:to>
                                        <p:strVal val="visible"/>
                                      </p:to>
                                    </p:set>
                                    <p:anim calcmode="lin" valueType="num">
                                      <p:cBhvr additive="base">
                                        <p:cTn dur="500"/>
                                        <p:tgtEl>
                                          <p:spTgt spid="17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0"/>
                                        </p:tgtEl>
                                        <p:attrNameLst>
                                          <p:attrName>style.visibility</p:attrName>
                                        </p:attrNameLst>
                                      </p:cBhvr>
                                      <p:to>
                                        <p:strVal val="visible"/>
                                      </p:to>
                                    </p:set>
                                    <p:anim calcmode="lin" valueType="num">
                                      <p:cBhvr additive="base">
                                        <p:cTn dur="500"/>
                                        <p:tgtEl>
                                          <p:spTgt spid="17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1"/>
                                        </p:tgtEl>
                                        <p:attrNameLst>
                                          <p:attrName>style.visibility</p:attrName>
                                        </p:attrNameLst>
                                      </p:cBhvr>
                                      <p:to>
                                        <p:strVal val="visible"/>
                                      </p:to>
                                    </p:set>
                                    <p:anim calcmode="lin" valueType="num">
                                      <p:cBhvr additive="base">
                                        <p:cTn dur="500"/>
                                        <p:tgtEl>
                                          <p:spTgt spid="17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2"/>
                                        </p:tgtEl>
                                        <p:attrNameLst>
                                          <p:attrName>style.visibility</p:attrName>
                                        </p:attrNameLst>
                                      </p:cBhvr>
                                      <p:to>
                                        <p:strVal val="visible"/>
                                      </p:to>
                                    </p:set>
                                    <p:anim calcmode="lin" valueType="num">
                                      <p:cBhvr additive="base">
                                        <p:cTn dur="500"/>
                                        <p:tgtEl>
                                          <p:spTgt spid="17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3"/>
                                        </p:tgtEl>
                                        <p:attrNameLst>
                                          <p:attrName>style.visibility</p:attrName>
                                        </p:attrNameLst>
                                      </p:cBhvr>
                                      <p:to>
                                        <p:strVal val="visible"/>
                                      </p:to>
                                    </p:set>
                                    <p:anim calcmode="lin" valueType="num">
                                      <p:cBhvr additive="base">
                                        <p:cTn dur="500"/>
                                        <p:tgtEl>
                                          <p:spTgt spid="17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9"/>
                                        </p:tgtEl>
                                        <p:attrNameLst>
                                          <p:attrName>style.visibility</p:attrName>
                                        </p:attrNameLst>
                                      </p:cBhvr>
                                      <p:to>
                                        <p:strVal val="visible"/>
                                      </p:to>
                                    </p:set>
                                    <p:anim calcmode="lin" valueType="num">
                                      <p:cBhvr additive="base">
                                        <p:cTn dur="500"/>
                                        <p:tgtEl>
                                          <p:spTgt spid="17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4"/>
                                        </p:tgtEl>
                                        <p:attrNameLst>
                                          <p:attrName>style.visibility</p:attrName>
                                        </p:attrNameLst>
                                      </p:cBhvr>
                                      <p:to>
                                        <p:strVal val="visible"/>
                                      </p:to>
                                    </p:set>
                                    <p:anim calcmode="lin" valueType="num">
                                      <p:cBhvr additive="base">
                                        <p:cTn dur="500"/>
                                        <p:tgtEl>
                                          <p:spTgt spid="17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500"/>
                                        <p:tgtEl>
                                          <p:spTgt spid="17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0"/>
                                        </p:tgtEl>
                                        <p:attrNameLst>
                                          <p:attrName>style.visibility</p:attrName>
                                        </p:attrNameLst>
                                      </p:cBhvr>
                                      <p:to>
                                        <p:strVal val="visible"/>
                                      </p:to>
                                    </p:set>
                                    <p:anim calcmode="lin" valueType="num">
                                      <p:cBhvr additive="base">
                                        <p:cTn dur="500"/>
                                        <p:tgtEl>
                                          <p:spTgt spid="17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5"/>
                                        </p:tgtEl>
                                        <p:attrNameLst>
                                          <p:attrName>style.visibility</p:attrName>
                                        </p:attrNameLst>
                                      </p:cBhvr>
                                      <p:to>
                                        <p:strVal val="visible"/>
                                      </p:to>
                                    </p:set>
                                    <p:anim calcmode="lin" valueType="num">
                                      <p:cBhvr additive="base">
                                        <p:cTn dur="500"/>
                                        <p:tgtEl>
                                          <p:spTgt spid="17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500"/>
                                        <p:tgtEl>
                                          <p:spTgt spid="17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gtEl>
                                        <p:attrNameLst>
                                          <p:attrName>style.visibility</p:attrName>
                                        </p:attrNameLst>
                                      </p:cBhvr>
                                      <p:to>
                                        <p:strVal val="visible"/>
                                      </p:to>
                                    </p:set>
                                    <p:anim calcmode="lin" valueType="num">
                                      <p:cBhvr additive="base">
                                        <p:cTn dur="500"/>
                                        <p:tgtEl>
                                          <p:spTgt spid="17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1"/>
                                        </p:tgtEl>
                                        <p:attrNameLst>
                                          <p:attrName>style.visibility</p:attrName>
                                        </p:attrNameLst>
                                      </p:cBhvr>
                                      <p:to>
                                        <p:strVal val="visible"/>
                                      </p:to>
                                    </p:set>
                                    <p:anim calcmode="lin" valueType="num">
                                      <p:cBhvr additive="base">
                                        <p:cTn dur="500"/>
                                        <p:tgtEl>
                                          <p:spTgt spid="17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7"/>
                                        </p:tgtEl>
                                        <p:attrNameLst>
                                          <p:attrName>style.visibility</p:attrName>
                                        </p:attrNameLst>
                                      </p:cBhvr>
                                      <p:to>
                                        <p:strVal val="visible"/>
                                      </p:to>
                                    </p:set>
                                    <p:anim calcmode="lin" valueType="num">
                                      <p:cBhvr additive="base">
                                        <p:cTn dur="500"/>
                                        <p:tgtEl>
                                          <p:spTgt spid="17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2"/>
                                        </p:tgtEl>
                                        <p:attrNameLst>
                                          <p:attrName>style.visibility</p:attrName>
                                        </p:attrNameLst>
                                      </p:cBhvr>
                                      <p:to>
                                        <p:strVal val="visible"/>
                                      </p:to>
                                    </p:set>
                                    <p:anim calcmode="lin" valueType="num">
                                      <p:cBhvr additive="base">
                                        <p:cTn dur="500"/>
                                        <p:tgtEl>
                                          <p:spTgt spid="17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1"/>
                                        </p:tgtEl>
                                        <p:attrNameLst>
                                          <p:attrName>style.visibility</p:attrName>
                                        </p:attrNameLst>
                                      </p:cBhvr>
                                      <p:to>
                                        <p:strVal val="visible"/>
                                      </p:to>
                                    </p:set>
                                    <p:anim calcmode="lin" valueType="num">
                                      <p:cBhvr additive="base">
                                        <p:cTn dur="500"/>
                                        <p:tgtEl>
                                          <p:spTgt spid="17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9"/>
                                        </p:tgtEl>
                                        <p:attrNameLst>
                                          <p:attrName>style.visibility</p:attrName>
                                        </p:attrNameLst>
                                      </p:cBhvr>
                                      <p:to>
                                        <p:strVal val="visible"/>
                                      </p:to>
                                    </p:set>
                                    <p:anim calcmode="lin" valueType="num">
                                      <p:cBhvr additive="base">
                                        <p:cTn dur="500"/>
                                        <p:tgtEl>
                                          <p:spTgt spid="17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0"/>
                                        </p:tgtEl>
                                        <p:attrNameLst>
                                          <p:attrName>style.visibility</p:attrName>
                                        </p:attrNameLst>
                                      </p:cBhvr>
                                      <p:to>
                                        <p:strVal val="visible"/>
                                      </p:to>
                                    </p:set>
                                    <p:anim calcmode="lin" valueType="num">
                                      <p:cBhvr additive="base">
                                        <p:cTn dur="500"/>
                                        <p:tgtEl>
                                          <p:spTgt spid="17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1"/>
                                        </p:tgtEl>
                                        <p:attrNameLst>
                                          <p:attrName>style.visibility</p:attrName>
                                        </p:attrNameLst>
                                      </p:cBhvr>
                                      <p:to>
                                        <p:strVal val="visible"/>
                                      </p:to>
                                    </p:set>
                                    <p:anim calcmode="lin" valueType="num">
                                      <p:cBhvr additive="base">
                                        <p:cTn dur="500"/>
                                        <p:tgtEl>
                                          <p:spTgt spid="17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3"/>
                                        </p:tgtEl>
                                        <p:attrNameLst>
                                          <p:attrName>style.visibility</p:attrName>
                                        </p:attrNameLst>
                                      </p:cBhvr>
                                      <p:to>
                                        <p:strVal val="visible"/>
                                      </p:to>
                                    </p:set>
                                    <p:anim calcmode="lin" valueType="num">
                                      <p:cBhvr additive="base">
                                        <p:cTn dur="500"/>
                                        <p:tgtEl>
                                          <p:spTgt spid="1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4"/>
                                        </p:tgtEl>
                                        <p:attrNameLst>
                                          <p:attrName>style.visibility</p:attrName>
                                        </p:attrNameLst>
                                      </p:cBhvr>
                                      <p:to>
                                        <p:strVal val="visible"/>
                                      </p:to>
                                    </p:set>
                                    <p:anim calcmode="lin" valueType="num">
                                      <p:cBhvr additive="base">
                                        <p:cTn dur="500"/>
                                        <p:tgtEl>
                                          <p:spTgt spid="17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2"/>
                                        </p:tgtEl>
                                        <p:attrNameLst>
                                          <p:attrName>style.visibility</p:attrName>
                                        </p:attrNameLst>
                                      </p:cBhvr>
                                      <p:to>
                                        <p:strVal val="visible"/>
                                      </p:to>
                                    </p:set>
                                    <p:anim calcmode="lin" valueType="num">
                                      <p:cBhvr additive="base">
                                        <p:cTn dur="500"/>
                                        <p:tgtEl>
                                          <p:spTgt spid="17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4"/>
                                        </p:tgtEl>
                                        <p:attrNameLst>
                                          <p:attrName>style.visibility</p:attrName>
                                        </p:attrNameLst>
                                      </p:cBhvr>
                                      <p:to>
                                        <p:strVal val="visible"/>
                                      </p:to>
                                    </p:set>
                                    <p:anim calcmode="lin" valueType="num">
                                      <p:cBhvr additive="base">
                                        <p:cTn dur="500"/>
                                        <p:tgtEl>
                                          <p:spTgt spid="17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5"/>
                                        </p:tgtEl>
                                        <p:attrNameLst>
                                          <p:attrName>style.visibility</p:attrName>
                                        </p:attrNameLst>
                                      </p:cBhvr>
                                      <p:to>
                                        <p:strVal val="visible"/>
                                      </p:to>
                                    </p:set>
                                    <p:anim calcmode="lin" valueType="num">
                                      <p:cBhvr additive="base">
                                        <p:cTn dur="500"/>
                                        <p:tgtEl>
                                          <p:spTgt spid="17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5"/>
                                        </p:tgtEl>
                                        <p:attrNameLst>
                                          <p:attrName>style.visibility</p:attrName>
                                        </p:attrNameLst>
                                      </p:cBhvr>
                                      <p:to>
                                        <p:strVal val="visible"/>
                                      </p:to>
                                    </p:set>
                                    <p:anim calcmode="lin" valueType="num">
                                      <p:cBhvr additive="base">
                                        <p:cTn dur="500"/>
                                        <p:tgtEl>
                                          <p:spTgt spid="17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3"/>
                                        </p:tgtEl>
                                        <p:attrNameLst>
                                          <p:attrName>style.visibility</p:attrName>
                                        </p:attrNameLst>
                                      </p:cBhvr>
                                      <p:to>
                                        <p:strVal val="visible"/>
                                      </p:to>
                                    </p:set>
                                    <p:anim calcmode="lin" valueType="num">
                                      <p:cBhvr additive="base">
                                        <p:cTn dur="500"/>
                                        <p:tgtEl>
                                          <p:spTgt spid="17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6"/>
                                        </p:tgtEl>
                                        <p:attrNameLst>
                                          <p:attrName>style.visibility</p:attrName>
                                        </p:attrNameLst>
                                      </p:cBhvr>
                                      <p:to>
                                        <p:strVal val="visible"/>
                                      </p:to>
                                    </p:set>
                                    <p:anim calcmode="lin" valueType="num">
                                      <p:cBhvr additive="base">
                                        <p:cTn dur="500"/>
                                        <p:tgtEl>
                                          <p:spTgt spid="17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6"/>
                                        </p:tgtEl>
                                        <p:attrNameLst>
                                          <p:attrName>style.visibility</p:attrName>
                                        </p:attrNameLst>
                                      </p:cBhvr>
                                      <p:to>
                                        <p:strVal val="visible"/>
                                      </p:to>
                                    </p:set>
                                    <p:anim calcmode="lin" valueType="num">
                                      <p:cBhvr additive="base">
                                        <p:cTn dur="500"/>
                                        <p:tgtEl>
                                          <p:spTgt spid="17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7"/>
                                        </p:tgtEl>
                                        <p:attrNameLst>
                                          <p:attrName>style.visibility</p:attrName>
                                        </p:attrNameLst>
                                      </p:cBhvr>
                                      <p:to>
                                        <p:strVal val="visible"/>
                                      </p:to>
                                    </p:set>
                                    <p:anim calcmode="lin" valueType="num">
                                      <p:cBhvr additive="base">
                                        <p:cTn dur="500"/>
                                        <p:tgtEl>
                                          <p:spTgt spid="17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8"/>
                                        </p:tgtEl>
                                        <p:attrNameLst>
                                          <p:attrName>style.visibility</p:attrName>
                                        </p:attrNameLst>
                                      </p:cBhvr>
                                      <p:to>
                                        <p:strVal val="visible"/>
                                      </p:to>
                                    </p:set>
                                    <p:anim calcmode="lin" valueType="num">
                                      <p:cBhvr additive="base">
                                        <p:cTn dur="500"/>
                                        <p:tgtEl>
                                          <p:spTgt spid="17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9"/>
                                        </p:tgtEl>
                                        <p:attrNameLst>
                                          <p:attrName>style.visibility</p:attrName>
                                        </p:attrNameLst>
                                      </p:cBhvr>
                                      <p:to>
                                        <p:strVal val="visible"/>
                                      </p:to>
                                    </p:set>
                                    <p:anim calcmode="lin" valueType="num">
                                      <p:cBhvr additive="base">
                                        <p:cTn dur="500"/>
                                        <p:tgtEl>
                                          <p:spTgt spid="17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pic>
        <p:nvPicPr>
          <p:cNvPr id="1801" name="Google Shape;1801;p68"/>
          <p:cNvPicPr preferRelativeResize="0"/>
          <p:nvPr/>
        </p:nvPicPr>
        <p:blipFill rotWithShape="1">
          <a:blip r:embed="rId3">
            <a:alphaModFix/>
          </a:blip>
          <a:srcRect b="0" l="0" r="0" t="0"/>
          <a:stretch/>
        </p:blipFill>
        <p:spPr>
          <a:xfrm>
            <a:off x="824127" y="738730"/>
            <a:ext cx="5029636" cy="1463167"/>
          </a:xfrm>
          <a:prstGeom prst="rect">
            <a:avLst/>
          </a:prstGeom>
          <a:noFill/>
          <a:ln>
            <a:noFill/>
          </a:ln>
        </p:spPr>
      </p:pic>
      <p:sp>
        <p:nvSpPr>
          <p:cNvPr id="1802" name="Google Shape;1802;p68"/>
          <p:cNvSpPr/>
          <p:nvPr/>
        </p:nvSpPr>
        <p:spPr>
          <a:xfrm>
            <a:off x="1359849" y="2505145"/>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3a</a:t>
            </a:r>
            <a:endParaRPr b="0" i="0" sz="1400" u="none" cap="none" strike="noStrike">
              <a:solidFill>
                <a:schemeClr val="lt1"/>
              </a:solidFill>
              <a:latin typeface="Arial"/>
              <a:ea typeface="Arial"/>
              <a:cs typeface="Arial"/>
              <a:sym typeface="Arial"/>
            </a:endParaRPr>
          </a:p>
        </p:txBody>
      </p:sp>
      <p:sp>
        <p:nvSpPr>
          <p:cNvPr id="1803" name="Google Shape;1803;p68"/>
          <p:cNvSpPr/>
          <p:nvPr/>
        </p:nvSpPr>
        <p:spPr>
          <a:xfrm>
            <a:off x="1404505" y="2928848"/>
            <a:ext cx="500742" cy="240911"/>
          </a:xfrm>
          <a:prstGeom prst="ellipse">
            <a:avLst/>
          </a:prstGeom>
          <a:solidFill>
            <a:schemeClr val="accent1"/>
          </a:solidFill>
          <a:ln cap="flat" cmpd="sng" w="25400">
            <a:solidFill>
              <a:srgbClr val="2C6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000" u="none" cap="none" strike="noStrike">
                <a:solidFill>
                  <a:schemeClr val="lt1"/>
                </a:solidFill>
                <a:latin typeface="Arial"/>
                <a:ea typeface="Arial"/>
                <a:cs typeface="Arial"/>
                <a:sym typeface="Arial"/>
              </a:rPr>
              <a:t>3b</a:t>
            </a:r>
            <a:endParaRPr b="0" i="0" sz="1400" u="none" cap="none" strike="noStrike">
              <a:solidFill>
                <a:schemeClr val="lt1"/>
              </a:solidFill>
              <a:latin typeface="Arial"/>
              <a:ea typeface="Arial"/>
              <a:cs typeface="Arial"/>
              <a:sym typeface="Arial"/>
            </a:endParaRPr>
          </a:p>
        </p:txBody>
      </p:sp>
      <p:sp>
        <p:nvSpPr>
          <p:cNvPr id="1804" name="Google Shape;1804;p68"/>
          <p:cNvSpPr/>
          <p:nvPr/>
        </p:nvSpPr>
        <p:spPr>
          <a:xfrm>
            <a:off x="1969165" y="2471711"/>
            <a:ext cx="18950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51833C"/>
                </a:solidFill>
                <a:latin typeface="Arial"/>
                <a:ea typeface="Arial"/>
                <a:cs typeface="Arial"/>
                <a:sym typeface="Arial"/>
              </a:rPr>
              <a:t>Memorize experience</a:t>
            </a:r>
            <a:endParaRPr/>
          </a:p>
        </p:txBody>
      </p:sp>
      <p:sp>
        <p:nvSpPr>
          <p:cNvPr id="1805" name="Google Shape;1805;p68"/>
          <p:cNvSpPr/>
          <p:nvPr/>
        </p:nvSpPr>
        <p:spPr>
          <a:xfrm>
            <a:off x="1969165" y="2928848"/>
            <a:ext cx="6719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51833C"/>
                </a:solidFill>
                <a:latin typeface="Arial"/>
                <a:ea typeface="Arial"/>
                <a:cs typeface="Arial"/>
                <a:sym typeface="Arial"/>
              </a:rPr>
              <a:t>replay</a:t>
            </a:r>
            <a:endParaRPr/>
          </a:p>
        </p:txBody>
      </p:sp>
      <p:sp>
        <p:nvSpPr>
          <p:cNvPr id="1806" name="Google Shape;1806;p68"/>
          <p:cNvSpPr/>
          <p:nvPr/>
        </p:nvSpPr>
        <p:spPr>
          <a:xfrm>
            <a:off x="2314772" y="668968"/>
            <a:ext cx="6815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446E32"/>
                </a:solidFill>
                <a:latin typeface="Arial"/>
                <a:ea typeface="Arial"/>
                <a:cs typeface="Arial"/>
                <a:sym typeface="Arial"/>
              </a:rPr>
              <a:t>deque</a:t>
            </a:r>
            <a:endParaRPr/>
          </a:p>
        </p:txBody>
      </p:sp>
      <p:sp>
        <p:nvSpPr>
          <p:cNvPr id="1807" name="Google Shape;1807;p68"/>
          <p:cNvSpPr/>
          <p:nvPr/>
        </p:nvSpPr>
        <p:spPr>
          <a:xfrm>
            <a:off x="6567055" y="2000006"/>
            <a:ext cx="7409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51833C"/>
                </a:solidFill>
                <a:latin typeface="Arial"/>
                <a:ea typeface="Arial"/>
                <a:cs typeface="Arial"/>
                <a:sym typeface="Arial"/>
              </a:rPr>
              <a:t>purged</a:t>
            </a:r>
            <a:endParaRPr/>
          </a:p>
        </p:txBody>
      </p:sp>
      <p:sp>
        <p:nvSpPr>
          <p:cNvPr id="1808" name="Google Shape;1808;p68"/>
          <p:cNvSpPr/>
          <p:nvPr/>
        </p:nvSpPr>
        <p:spPr>
          <a:xfrm>
            <a:off x="1229539" y="235870"/>
            <a:ext cx="176683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400" u="none" cap="none" strike="noStrike">
                <a:solidFill>
                  <a:srgbClr val="1D4264"/>
                </a:solidFill>
                <a:latin typeface="Arial"/>
                <a:ea typeface="Arial"/>
                <a:cs typeface="Arial"/>
                <a:sym typeface="Arial"/>
              </a:rPr>
              <a:t>Experience replay </a:t>
            </a:r>
            <a:endParaRPr/>
          </a:p>
        </p:txBody>
      </p:sp>
      <p:sp>
        <p:nvSpPr>
          <p:cNvPr id="1809" name="Google Shape;1809;p68"/>
          <p:cNvSpPr/>
          <p:nvPr/>
        </p:nvSpPr>
        <p:spPr>
          <a:xfrm>
            <a:off x="1101436" y="1704109"/>
            <a:ext cx="2902528" cy="307777"/>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10" name="Google Shape;1810;p68"/>
          <p:cNvCxnSpPr/>
          <p:nvPr/>
        </p:nvCxnSpPr>
        <p:spPr>
          <a:xfrm flipH="1" rot="10800000">
            <a:off x="1082386" y="1203470"/>
            <a:ext cx="644100" cy="611100"/>
          </a:xfrm>
          <a:prstGeom prst="curvedConnector3">
            <a:avLst>
              <a:gd fmla="val -130136" name="adj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811" name="Google Shape;1811;p68"/>
          <p:cNvCxnSpPr/>
          <p:nvPr/>
        </p:nvCxnSpPr>
        <p:spPr>
          <a:xfrm flipH="1" rot="-5400000">
            <a:off x="5652655" y="1191491"/>
            <a:ext cx="914400" cy="914400"/>
          </a:xfrm>
          <a:prstGeom prst="curvedConnector3">
            <a:avLst>
              <a:gd fmla="val 50000" name="adj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8"/>
                                        </p:tgtEl>
                                        <p:attrNameLst>
                                          <p:attrName>style.visibility</p:attrName>
                                        </p:attrNameLst>
                                      </p:cBhvr>
                                      <p:to>
                                        <p:strVal val="visible"/>
                                      </p:to>
                                    </p:set>
                                    <p:anim calcmode="lin" valueType="num">
                                      <p:cBhvr additive="base">
                                        <p:cTn dur="500"/>
                                        <p:tgtEl>
                                          <p:spTgt spid="18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1"/>
                                        </p:tgtEl>
                                        <p:attrNameLst>
                                          <p:attrName>style.visibility</p:attrName>
                                        </p:attrNameLst>
                                      </p:cBhvr>
                                      <p:to>
                                        <p:strVal val="visible"/>
                                      </p:to>
                                    </p:set>
                                    <p:anim calcmode="lin" valueType="num">
                                      <p:cBhvr additive="base">
                                        <p:cTn dur="500"/>
                                        <p:tgtEl>
                                          <p:spTgt spid="18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2"/>
                                        </p:tgtEl>
                                        <p:attrNameLst>
                                          <p:attrName>style.visibility</p:attrName>
                                        </p:attrNameLst>
                                      </p:cBhvr>
                                      <p:to>
                                        <p:strVal val="visible"/>
                                      </p:to>
                                    </p:set>
                                    <p:anim calcmode="lin" valueType="num">
                                      <p:cBhvr additive="base">
                                        <p:cTn dur="500"/>
                                        <p:tgtEl>
                                          <p:spTgt spid="18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4"/>
                                        </p:tgtEl>
                                        <p:attrNameLst>
                                          <p:attrName>style.visibility</p:attrName>
                                        </p:attrNameLst>
                                      </p:cBhvr>
                                      <p:to>
                                        <p:strVal val="visible"/>
                                      </p:to>
                                    </p:set>
                                    <p:anim calcmode="lin" valueType="num">
                                      <p:cBhvr additive="base">
                                        <p:cTn dur="500"/>
                                        <p:tgtEl>
                                          <p:spTgt spid="18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9"/>
                                        </p:tgtEl>
                                        <p:attrNameLst>
                                          <p:attrName>style.visibility</p:attrName>
                                        </p:attrNameLst>
                                      </p:cBhvr>
                                      <p:to>
                                        <p:strVal val="visible"/>
                                      </p:to>
                                    </p:set>
                                    <p:anim calcmode="lin" valueType="num">
                                      <p:cBhvr additive="base">
                                        <p:cTn dur="500"/>
                                        <p:tgtEl>
                                          <p:spTgt spid="18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0"/>
                                        </p:tgtEl>
                                        <p:attrNameLst>
                                          <p:attrName>style.visibility</p:attrName>
                                        </p:attrNameLst>
                                      </p:cBhvr>
                                      <p:to>
                                        <p:strVal val="visible"/>
                                      </p:to>
                                    </p:set>
                                    <p:anim calcmode="lin" valueType="num">
                                      <p:cBhvr additive="base">
                                        <p:cTn dur="500"/>
                                        <p:tgtEl>
                                          <p:spTgt spid="18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1"/>
                                        </p:tgtEl>
                                        <p:attrNameLst>
                                          <p:attrName>style.visibility</p:attrName>
                                        </p:attrNameLst>
                                      </p:cBhvr>
                                      <p:to>
                                        <p:strVal val="visible"/>
                                      </p:to>
                                    </p:set>
                                    <p:anim calcmode="lin" valueType="num">
                                      <p:cBhvr additive="base">
                                        <p:cTn dur="500"/>
                                        <p:tgtEl>
                                          <p:spTgt spid="18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7"/>
                                        </p:tgtEl>
                                        <p:attrNameLst>
                                          <p:attrName>style.visibility</p:attrName>
                                        </p:attrNameLst>
                                      </p:cBhvr>
                                      <p:to>
                                        <p:strVal val="visible"/>
                                      </p:to>
                                    </p:set>
                                    <p:anim calcmode="lin" valueType="num">
                                      <p:cBhvr additive="base">
                                        <p:cTn dur="500"/>
                                        <p:tgtEl>
                                          <p:spTgt spid="18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6"/>
                                        </p:tgtEl>
                                        <p:attrNameLst>
                                          <p:attrName>style.visibility</p:attrName>
                                        </p:attrNameLst>
                                      </p:cBhvr>
                                      <p:to>
                                        <p:strVal val="visible"/>
                                      </p:to>
                                    </p:set>
                                    <p:anim calcmode="lin" valueType="num">
                                      <p:cBhvr additive="base">
                                        <p:cTn dur="500"/>
                                        <p:tgtEl>
                                          <p:spTgt spid="18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3"/>
                                        </p:tgtEl>
                                        <p:attrNameLst>
                                          <p:attrName>style.visibility</p:attrName>
                                        </p:attrNameLst>
                                      </p:cBhvr>
                                      <p:to>
                                        <p:strVal val="visible"/>
                                      </p:to>
                                    </p:set>
                                    <p:anim calcmode="lin" valueType="num">
                                      <p:cBhvr additive="base">
                                        <p:cTn dur="500"/>
                                        <p:tgtEl>
                                          <p:spTgt spid="18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5"/>
                                        </p:tgtEl>
                                        <p:attrNameLst>
                                          <p:attrName>style.visibility</p:attrName>
                                        </p:attrNameLst>
                                      </p:cBhvr>
                                      <p:to>
                                        <p:strVal val="visible"/>
                                      </p:to>
                                    </p:set>
                                    <p:anim calcmode="lin" valueType="num">
                                      <p:cBhvr additive="base">
                                        <p:cTn dur="500"/>
                                        <p:tgtEl>
                                          <p:spTgt spid="18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6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69"/>
          <p:cNvSpPr txBox="1"/>
          <p:nvPr/>
        </p:nvSpPr>
        <p:spPr>
          <a:xfrm>
            <a:off x="1207699" y="1713731"/>
            <a:ext cx="9799607"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6000" u="none" cap="none" strike="noStrike">
                <a:solidFill>
                  <a:srgbClr val="073763"/>
                </a:solidFill>
                <a:latin typeface="Overpass"/>
                <a:ea typeface="Overpass"/>
                <a:cs typeface="Overpass"/>
                <a:sym typeface="Overpass"/>
              </a:rPr>
              <a:t>Thank you for your</a:t>
            </a:r>
            <a:endParaRPr/>
          </a:p>
          <a:p>
            <a:pPr indent="0" lvl="0" marL="0" marR="0" rtl="0" algn="l">
              <a:lnSpc>
                <a:spcPct val="100000"/>
              </a:lnSpc>
              <a:spcBef>
                <a:spcPts val="0"/>
              </a:spcBef>
              <a:spcAft>
                <a:spcPts val="0"/>
              </a:spcAft>
              <a:buNone/>
            </a:pPr>
            <a:r>
              <a:rPr b="1" i="0" lang="fr-TN" sz="6000" u="none" cap="none" strike="noStrike">
                <a:solidFill>
                  <a:srgbClr val="073763"/>
                </a:solidFill>
                <a:latin typeface="Overpass"/>
                <a:ea typeface="Overpass"/>
                <a:cs typeface="Overpass"/>
                <a:sym typeface="Overpass"/>
              </a:rPr>
              <a:t>          attention</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
          <p:cNvSpPr/>
          <p:nvPr/>
        </p:nvSpPr>
        <p:spPr>
          <a:xfrm>
            <a:off x="1041866" y="404707"/>
            <a:ext cx="35301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400" u="none" cap="none" strike="noStrike">
                <a:solidFill>
                  <a:srgbClr val="212529"/>
                </a:solidFill>
                <a:latin typeface="Arial"/>
                <a:ea typeface="Arial"/>
                <a:cs typeface="Arial"/>
                <a:sym typeface="Arial"/>
              </a:rPr>
              <a:t>This diagram nicely illustrates this entire idea.</a:t>
            </a:r>
            <a:endParaRPr b="0" i="0" sz="1400" u="none" cap="none" strike="noStrike">
              <a:solidFill>
                <a:srgbClr val="000000"/>
              </a:solidFill>
              <a:latin typeface="Arial"/>
              <a:ea typeface="Arial"/>
              <a:cs typeface="Arial"/>
              <a:sym typeface="Arial"/>
            </a:endParaRPr>
          </a:p>
        </p:txBody>
      </p:sp>
      <p:pic>
        <p:nvPicPr>
          <p:cNvPr id="1031" name="Google Shape;1031;p7"/>
          <p:cNvPicPr preferRelativeResize="0"/>
          <p:nvPr/>
        </p:nvPicPr>
        <p:blipFill rotWithShape="1">
          <a:blip r:embed="rId3">
            <a:alphaModFix/>
          </a:blip>
          <a:srcRect b="0" l="0" r="0" t="0"/>
          <a:stretch/>
        </p:blipFill>
        <p:spPr>
          <a:xfrm>
            <a:off x="3084114" y="939524"/>
            <a:ext cx="4817772" cy="1744682"/>
          </a:xfrm>
          <a:prstGeom prst="rect">
            <a:avLst/>
          </a:prstGeom>
          <a:noFill/>
          <a:ln>
            <a:noFill/>
          </a:ln>
        </p:spPr>
      </p:pic>
      <p:sp>
        <p:nvSpPr>
          <p:cNvPr id="1032" name="Google Shape;1032;p7"/>
          <p:cNvSpPr/>
          <p:nvPr/>
        </p:nvSpPr>
        <p:spPr>
          <a:xfrm>
            <a:off x="231121" y="2801654"/>
            <a:ext cx="7303625" cy="1997150"/>
          </a:xfrm>
          <a:prstGeom prst="rect">
            <a:avLst/>
          </a:prstGeom>
          <a:noFill/>
          <a:ln>
            <a:noFill/>
          </a:ln>
        </p:spPr>
        <p:txBody>
          <a:bodyPr anchorCtr="0" anchor="ctr" bIns="45700" lIns="91425" spcFirstLastPara="1" rIns="91425" wrap="square" tIns="45700">
            <a:spAutoFit/>
          </a:bodyPr>
          <a:lstStyle/>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At time </a:t>
            </a:r>
            <a:r>
              <a:rPr b="1" i="0" lang="fr-TN" sz="1200" u="none" cap="none" strike="noStrike">
                <a:solidFill>
                  <a:schemeClr val="dk1"/>
                </a:solidFill>
                <a:latin typeface="Arial"/>
                <a:ea typeface="Arial"/>
                <a:cs typeface="Arial"/>
                <a:sym typeface="Arial"/>
              </a:rPr>
              <a:t>t</a:t>
            </a:r>
            <a:r>
              <a:rPr b="0" i="0" lang="fr-TN" sz="1200" u="none" cap="none" strike="noStrike">
                <a:solidFill>
                  <a:schemeClr val="dk1"/>
                </a:solidFill>
                <a:latin typeface="Arial"/>
                <a:ea typeface="Arial"/>
                <a:cs typeface="Arial"/>
                <a:sym typeface="Arial"/>
              </a:rPr>
              <a:t>, the environment is in state </a:t>
            </a:r>
            <a:r>
              <a:rPr b="1" i="0" lang="fr-TN" sz="1200" u="none" cap="none" strike="noStrike">
                <a:solidFill>
                  <a:schemeClr val="dk1"/>
                </a:solidFill>
                <a:latin typeface="Arial"/>
                <a:ea typeface="Arial"/>
                <a:cs typeface="Arial"/>
                <a:sym typeface="Arial"/>
              </a:rPr>
              <a:t>St</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agent observes the current state and selects an action </a:t>
            </a:r>
            <a:r>
              <a:rPr b="1" i="0" lang="fr-TN" sz="1200" u="none" cap="none" strike="noStrike">
                <a:solidFill>
                  <a:schemeClr val="dk1"/>
                </a:solidFill>
                <a:latin typeface="Arial"/>
                <a:ea typeface="Arial"/>
                <a:cs typeface="Arial"/>
                <a:sym typeface="Arial"/>
              </a:rPr>
              <a:t>At</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The environment transitions to a new state </a:t>
            </a:r>
            <a:r>
              <a:rPr b="1" i="0" lang="fr-TN" sz="1200" u="none" cap="none" strike="noStrike">
                <a:solidFill>
                  <a:schemeClr val="dk1"/>
                </a:solidFill>
                <a:latin typeface="Arial"/>
                <a:ea typeface="Arial"/>
                <a:cs typeface="Arial"/>
                <a:sym typeface="Arial"/>
              </a:rPr>
              <a:t>St+1</a:t>
            </a:r>
            <a:r>
              <a:rPr b="0" i="0" lang="fr-TN" sz="1200" u="none" cap="none" strike="noStrike">
                <a:solidFill>
                  <a:schemeClr val="dk1"/>
                </a:solidFill>
                <a:latin typeface="Arial"/>
                <a:ea typeface="Arial"/>
                <a:cs typeface="Arial"/>
                <a:sym typeface="Arial"/>
              </a:rPr>
              <a:t>​ and provides the agent with a reward </a:t>
            </a:r>
            <a:r>
              <a:rPr b="1" i="0" lang="fr-TN" sz="1200" u="none" cap="none" strike="noStrike">
                <a:solidFill>
                  <a:schemeClr val="dk1"/>
                </a:solidFill>
                <a:latin typeface="Arial"/>
                <a:ea typeface="Arial"/>
                <a:cs typeface="Arial"/>
                <a:sym typeface="Arial"/>
              </a:rPr>
              <a:t>Rt+1</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This cycle repeats for the next time step, </a:t>
            </a:r>
            <a:r>
              <a:rPr b="1" i="0" lang="fr-TN" sz="1200" u="none" cap="none" strike="noStrike">
                <a:solidFill>
                  <a:schemeClr val="dk1"/>
                </a:solidFill>
                <a:latin typeface="Arial"/>
                <a:ea typeface="Arial"/>
                <a:cs typeface="Arial"/>
                <a:sym typeface="Arial"/>
              </a:rPr>
              <a:t>t+1</a:t>
            </a:r>
            <a:r>
              <a:rPr b="0" i="0" lang="fr-TN" sz="1200" u="none" cap="none" strike="noStrike">
                <a:solidFill>
                  <a:schemeClr val="dk1"/>
                </a:solidFill>
                <a:latin typeface="Arial"/>
                <a:ea typeface="Arial"/>
                <a:cs typeface="Arial"/>
                <a:sym typeface="Arial"/>
              </a:rPr>
              <a:t>.</a:t>
            </a:r>
            <a:endParaRPr/>
          </a:p>
          <a:p>
            <a:pPr indent="-76200" lvl="0" marL="0" marR="0" rtl="0" algn="l">
              <a:lnSpc>
                <a:spcPct val="150000"/>
              </a:lnSpc>
              <a:spcBef>
                <a:spcPts val="0"/>
              </a:spcBef>
              <a:spcAft>
                <a:spcPts val="0"/>
              </a:spcAft>
              <a:buClr>
                <a:schemeClr val="dk1"/>
              </a:buClr>
              <a:buSzPts val="1200"/>
              <a:buFont typeface="Arial"/>
              <a:buChar char="•"/>
            </a:pPr>
            <a:r>
              <a:rPr b="0" i="0" lang="fr-TN" sz="1200" u="none" cap="none" strike="noStrike">
                <a:solidFill>
                  <a:schemeClr val="dk1"/>
                </a:solidFill>
                <a:latin typeface="Arial"/>
                <a:ea typeface="Arial"/>
                <a:cs typeface="Arial"/>
                <a:sym typeface="Arial"/>
              </a:rPr>
              <a:t>Once </a:t>
            </a:r>
            <a:r>
              <a:rPr b="1" i="0" lang="fr-TN" sz="1200" u="none" cap="none" strike="noStrike">
                <a:solidFill>
                  <a:schemeClr val="dk1"/>
                </a:solidFill>
                <a:latin typeface="Arial"/>
                <a:ea typeface="Arial"/>
                <a:cs typeface="Arial"/>
                <a:sym typeface="Arial"/>
              </a:rPr>
              <a:t>t+1</a:t>
            </a:r>
            <a:r>
              <a:rPr b="0" i="0" lang="fr-TN" sz="1200" u="none" cap="none" strike="noStrike">
                <a:solidFill>
                  <a:schemeClr val="dk1"/>
                </a:solidFill>
                <a:latin typeface="Arial"/>
                <a:ea typeface="Arial"/>
                <a:cs typeface="Arial"/>
                <a:sym typeface="Arial"/>
              </a:rPr>
              <a:t> arrives, it becomes the present moment. When crossing the transition boundary, the previous </a:t>
            </a:r>
            <a:r>
              <a:rPr b="1" i="0" lang="fr-TN" sz="1200" u="none" cap="none" strike="noStrike">
                <a:solidFill>
                  <a:schemeClr val="dk1"/>
                </a:solidFill>
                <a:latin typeface="Arial"/>
                <a:ea typeface="Arial"/>
                <a:cs typeface="Arial"/>
                <a:sym typeface="Arial"/>
              </a:rPr>
              <a:t>St+1</a:t>
            </a:r>
            <a:r>
              <a:rPr b="0" i="0" lang="fr-TN" sz="1200" u="none" cap="none" strike="noStrike">
                <a:solidFill>
                  <a:schemeClr val="dk1"/>
                </a:solidFill>
                <a:latin typeface="Arial"/>
                <a:ea typeface="Arial"/>
                <a:cs typeface="Arial"/>
                <a:sym typeface="Arial"/>
              </a:rPr>
              <a:t> </a:t>
            </a:r>
            <a:r>
              <a:rPr b="0" i="0" lang="fr-TN" sz="1200" u="none" cap="none" strike="noStrike">
                <a:solidFill>
                  <a:schemeClr val="dk1"/>
                </a:solidFill>
                <a:latin typeface="Arial"/>
                <a:ea typeface="Arial"/>
                <a:cs typeface="Arial"/>
                <a:sym typeface="Arial"/>
              </a:rPr>
              <a:t>and </a:t>
            </a:r>
            <a:r>
              <a:rPr b="1" i="0" lang="fr-TN" sz="1200" u="none" cap="none" strike="noStrike">
                <a:solidFill>
                  <a:schemeClr val="dk1"/>
                </a:solidFill>
                <a:latin typeface="Arial"/>
                <a:ea typeface="Arial"/>
                <a:cs typeface="Arial"/>
                <a:sym typeface="Arial"/>
              </a:rPr>
              <a:t>Rt+1</a:t>
            </a:r>
            <a:r>
              <a:rPr b="0" i="0" lang="fr-TN" sz="1200" u="none" cap="none" strike="noStrike">
                <a:solidFill>
                  <a:schemeClr val="dk1"/>
                </a:solidFill>
                <a:latin typeface="Arial"/>
                <a:ea typeface="Arial"/>
                <a:cs typeface="Arial"/>
                <a:sym typeface="Arial"/>
              </a:rPr>
              <a:t> now serve as the current </a:t>
            </a:r>
            <a:r>
              <a:rPr b="1" i="0" lang="fr-TN" sz="1200" u="none" cap="none" strike="noStrike">
                <a:solidFill>
                  <a:schemeClr val="dk1"/>
                </a:solidFill>
                <a:latin typeface="Arial"/>
                <a:ea typeface="Arial"/>
                <a:cs typeface="Arial"/>
                <a:sym typeface="Arial"/>
              </a:rPr>
              <a:t>St</a:t>
            </a:r>
            <a:r>
              <a:rPr b="0" i="0" lang="fr-TN" sz="1200" u="none" cap="none" strike="noStrike">
                <a:solidFill>
                  <a:schemeClr val="dk1"/>
                </a:solidFill>
                <a:latin typeface="Arial"/>
                <a:ea typeface="Arial"/>
                <a:cs typeface="Arial"/>
                <a:sym typeface="Arial"/>
              </a:rPr>
              <a:t> and </a:t>
            </a:r>
            <a:r>
              <a:rPr b="1" i="0" lang="fr-TN" sz="1200" u="none" cap="none" strike="noStrike">
                <a:solidFill>
                  <a:schemeClr val="dk1"/>
                </a:solidFill>
                <a:latin typeface="Arial"/>
                <a:ea typeface="Arial"/>
                <a:cs typeface="Arial"/>
                <a:sym typeface="Arial"/>
              </a:rPr>
              <a:t>Rt</a:t>
            </a:r>
            <a:r>
              <a:rPr b="0" i="0" lang="fr-TN" sz="1200" u="none" cap="none" strike="noStrike">
                <a:solidFill>
                  <a:schemeClr val="dk1"/>
                </a:solidFill>
                <a:latin typeface="Arial"/>
                <a:ea typeface="Arial"/>
                <a:cs typeface="Arial"/>
                <a:sym typeface="Arial"/>
              </a:rPr>
              <a:t> ​.</a:t>
            </a:r>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500"/>
                                        <p:tgtEl>
                                          <p:spTgt spid="10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1"/>
                                        </p:tgtEl>
                                        <p:attrNameLst>
                                          <p:attrName>style.visibility</p:attrName>
                                        </p:attrNameLst>
                                      </p:cBhvr>
                                      <p:to>
                                        <p:strVal val="visible"/>
                                      </p:to>
                                    </p:set>
                                    <p:anim calcmode="lin" valueType="num">
                                      <p:cBhvr additive="base">
                                        <p:cTn dur="500"/>
                                        <p:tgtEl>
                                          <p:spTgt spid="10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0" st="0"/>
                                            </p:txEl>
                                          </p:spTgt>
                                        </p:tgtEl>
                                        <p:attrNameLst>
                                          <p:attrName>style.visibility</p:attrName>
                                        </p:attrNameLst>
                                      </p:cBhvr>
                                      <p:to>
                                        <p:strVal val="visible"/>
                                      </p:to>
                                    </p:set>
                                    <p:anim calcmode="lin" valueType="num">
                                      <p:cBhvr additive="base">
                                        <p:cTn dur="500"/>
                                        <p:tgtEl>
                                          <p:spTgt spid="103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1" st="1"/>
                                            </p:txEl>
                                          </p:spTgt>
                                        </p:tgtEl>
                                        <p:attrNameLst>
                                          <p:attrName>style.visibility</p:attrName>
                                        </p:attrNameLst>
                                      </p:cBhvr>
                                      <p:to>
                                        <p:strVal val="visible"/>
                                      </p:to>
                                    </p:set>
                                    <p:anim calcmode="lin" valueType="num">
                                      <p:cBhvr additive="base">
                                        <p:cTn dur="500"/>
                                        <p:tgtEl>
                                          <p:spTgt spid="103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2" st="2"/>
                                            </p:txEl>
                                          </p:spTgt>
                                        </p:tgtEl>
                                        <p:attrNameLst>
                                          <p:attrName>style.visibility</p:attrName>
                                        </p:attrNameLst>
                                      </p:cBhvr>
                                      <p:to>
                                        <p:strVal val="visible"/>
                                      </p:to>
                                    </p:set>
                                    <p:anim calcmode="lin" valueType="num">
                                      <p:cBhvr additive="base">
                                        <p:cTn dur="500"/>
                                        <p:tgtEl>
                                          <p:spTgt spid="103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3" st="3"/>
                                            </p:txEl>
                                          </p:spTgt>
                                        </p:tgtEl>
                                        <p:attrNameLst>
                                          <p:attrName>style.visibility</p:attrName>
                                        </p:attrNameLst>
                                      </p:cBhvr>
                                      <p:to>
                                        <p:strVal val="visible"/>
                                      </p:to>
                                    </p:set>
                                    <p:anim calcmode="lin" valueType="num">
                                      <p:cBhvr additive="base">
                                        <p:cTn dur="500"/>
                                        <p:tgtEl>
                                          <p:spTgt spid="103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4" st="4"/>
                                            </p:txEl>
                                          </p:spTgt>
                                        </p:tgtEl>
                                        <p:attrNameLst>
                                          <p:attrName>style.visibility</p:attrName>
                                        </p:attrNameLst>
                                      </p:cBhvr>
                                      <p:to>
                                        <p:strVal val="visible"/>
                                      </p:to>
                                    </p:set>
                                    <p:anim calcmode="lin" valueType="num">
                                      <p:cBhvr additive="base">
                                        <p:cTn dur="500"/>
                                        <p:tgtEl>
                                          <p:spTgt spid="103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2">
                                            <p:txEl>
                                              <p:pRg end="5" st="5"/>
                                            </p:txEl>
                                          </p:spTgt>
                                        </p:tgtEl>
                                        <p:attrNameLst>
                                          <p:attrName>style.visibility</p:attrName>
                                        </p:attrNameLst>
                                      </p:cBhvr>
                                      <p:to>
                                        <p:strVal val="visible"/>
                                      </p:to>
                                    </p:set>
                                    <p:anim calcmode="lin" valueType="num">
                                      <p:cBhvr additive="base">
                                        <p:cTn dur="500"/>
                                        <p:tgtEl>
                                          <p:spTgt spid="103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036" name="Shape 1036"/>
        <p:cNvGrpSpPr/>
        <p:nvPr/>
      </p:nvGrpSpPr>
      <p:grpSpPr>
        <a:xfrm>
          <a:off x="0" y="0"/>
          <a:ext cx="0" cy="0"/>
          <a:chOff x="0" y="0"/>
          <a:chExt cx="0" cy="0"/>
        </a:xfrm>
      </p:grpSpPr>
      <p:cxnSp>
        <p:nvCxnSpPr>
          <p:cNvPr id="1037" name="Google Shape;1037;p8"/>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038" name="Google Shape;1038;p8"/>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039" name="Google Shape;1039;p8"/>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sp>
        <p:nvSpPr>
          <p:cNvPr id="1040" name="Google Shape;1040;p8"/>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sp>
        <p:nvSpPr>
          <p:cNvPr id="1041" name="Google Shape;1041;p8"/>
          <p:cNvSpPr/>
          <p:nvPr/>
        </p:nvSpPr>
        <p:spPr>
          <a:xfrm>
            <a:off x="1052929" y="3470249"/>
            <a:ext cx="3519072"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sp>
        <p:nvSpPr>
          <p:cNvPr id="1042" name="Google Shape;1042;p8"/>
          <p:cNvSpPr/>
          <p:nvPr/>
        </p:nvSpPr>
        <p:spPr>
          <a:xfrm>
            <a:off x="996553" y="2515991"/>
            <a:ext cx="3575447" cy="733183"/>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108000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Poppins Light"/>
              <a:ea typeface="Poppins Light"/>
              <a:cs typeface="Poppins Light"/>
              <a:sym typeface="Poppins Light"/>
            </a:endParaRPr>
          </a:p>
        </p:txBody>
      </p:sp>
      <p:grpSp>
        <p:nvGrpSpPr>
          <p:cNvPr id="1043" name="Google Shape;1043;p8"/>
          <p:cNvGrpSpPr/>
          <p:nvPr/>
        </p:nvGrpSpPr>
        <p:grpSpPr>
          <a:xfrm>
            <a:off x="-111" y="861097"/>
            <a:ext cx="9144223" cy="1129657"/>
            <a:chOff x="-148" y="1148129"/>
            <a:chExt cx="12192297" cy="1506209"/>
          </a:xfrm>
        </p:grpSpPr>
        <p:cxnSp>
          <p:nvCxnSpPr>
            <p:cNvPr id="1044" name="Google Shape;1044;p8"/>
            <p:cNvCxnSpPr>
              <a:endCxn id="1045"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046" name="Google Shape;1046;p8"/>
            <p:cNvCxnSpPr>
              <a:stCxn id="1045"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045" name="Google Shape;1045;p8"/>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Poppins SemiBold"/>
                <a:ea typeface="Poppins SemiBold"/>
                <a:cs typeface="Poppins SemiBold"/>
                <a:sym typeface="Poppins SemiBold"/>
              </a:endParaRPr>
            </a:p>
          </p:txBody>
        </p:sp>
      </p:grpSp>
      <p:sp>
        <p:nvSpPr>
          <p:cNvPr id="1047" name="Google Shape;1047;p8">
            <a:hlinkClick action="ppaction://hlinkshowjump?jump=nextslide"/>
          </p:cNvPr>
          <p:cNvSpPr/>
          <p:nvPr/>
        </p:nvSpPr>
        <p:spPr>
          <a:xfrm>
            <a:off x="4007030" y="4365913"/>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Next</a:t>
            </a:r>
            <a:endParaRPr b="0" i="0" sz="1800" u="none" cap="none" strike="noStrike">
              <a:solidFill>
                <a:schemeClr val="lt1"/>
              </a:solidFill>
              <a:latin typeface="Poppins Light"/>
              <a:ea typeface="Poppins Light"/>
              <a:cs typeface="Poppins Light"/>
              <a:sym typeface="Poppins Light"/>
            </a:endParaRPr>
          </a:p>
        </p:txBody>
      </p:sp>
      <p:grpSp>
        <p:nvGrpSpPr>
          <p:cNvPr id="1048" name="Google Shape;1048;p8"/>
          <p:cNvGrpSpPr/>
          <p:nvPr/>
        </p:nvGrpSpPr>
        <p:grpSpPr>
          <a:xfrm>
            <a:off x="592408" y="1085144"/>
            <a:ext cx="681561" cy="681561"/>
            <a:chOff x="3091078" y="1871878"/>
            <a:chExt cx="990804" cy="990804"/>
          </a:xfrm>
        </p:grpSpPr>
        <p:sp>
          <p:nvSpPr>
            <p:cNvPr id="1049" name="Google Shape;1049;p8"/>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0" name="Google Shape;1050;p8"/>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051" name="Google Shape;1051;p8"/>
          <p:cNvSpPr/>
          <p:nvPr/>
        </p:nvSpPr>
        <p:spPr>
          <a:xfrm>
            <a:off x="274471" y="226318"/>
            <a:ext cx="9331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TN" sz="1800" u="none" cap="none" strike="noStrike">
                <a:solidFill>
                  <a:srgbClr val="212121"/>
                </a:solidFill>
                <a:highlight>
                  <a:srgbClr val="FFFF00"/>
                </a:highlight>
                <a:latin typeface="Arial"/>
                <a:ea typeface="Arial"/>
                <a:cs typeface="Arial"/>
                <a:sym typeface="Arial"/>
              </a:rPr>
              <a:t>#Quiz2</a:t>
            </a:r>
            <a:endParaRPr/>
          </a:p>
        </p:txBody>
      </p:sp>
      <p:sp>
        <p:nvSpPr>
          <p:cNvPr id="1052" name="Google Shape;1052;p8"/>
          <p:cNvSpPr/>
          <p:nvPr/>
        </p:nvSpPr>
        <p:spPr>
          <a:xfrm>
            <a:off x="1330678" y="2720326"/>
            <a:ext cx="30444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A) </a:t>
            </a:r>
            <a:r>
              <a:rPr b="0" i="0" lang="fr-TN" sz="1800" u="none" cap="none" strike="noStrike">
                <a:solidFill>
                  <a:schemeClr val="lt1"/>
                </a:solidFill>
                <a:latin typeface="Arial"/>
                <a:ea typeface="Arial"/>
                <a:cs typeface="Arial"/>
                <a:sym typeface="Arial"/>
              </a:rPr>
              <a:t>Markov Delicate Program</a:t>
            </a:r>
            <a:endParaRPr/>
          </a:p>
        </p:txBody>
      </p:sp>
      <p:sp>
        <p:nvSpPr>
          <p:cNvPr id="1053" name="Google Shape;1053;p8"/>
          <p:cNvSpPr/>
          <p:nvPr/>
        </p:nvSpPr>
        <p:spPr>
          <a:xfrm>
            <a:off x="4906125" y="2704585"/>
            <a:ext cx="31373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C) </a:t>
            </a:r>
            <a:r>
              <a:rPr b="0" i="0" lang="fr-TN" sz="1800" u="none" cap="none" strike="noStrike">
                <a:solidFill>
                  <a:schemeClr val="lt1"/>
                </a:solidFill>
                <a:latin typeface="Arial"/>
                <a:ea typeface="Arial"/>
                <a:cs typeface="Arial"/>
                <a:sym typeface="Arial"/>
              </a:rPr>
              <a:t>Modern Derivative Parallel</a:t>
            </a:r>
            <a:endParaRPr b="0" i="0" sz="1800" u="none" cap="none" strike="noStrike">
              <a:solidFill>
                <a:schemeClr val="lt1"/>
              </a:solidFill>
              <a:latin typeface="Arial"/>
              <a:ea typeface="Arial"/>
              <a:cs typeface="Arial"/>
              <a:sym typeface="Arial"/>
            </a:endParaRPr>
          </a:p>
        </p:txBody>
      </p:sp>
      <p:sp>
        <p:nvSpPr>
          <p:cNvPr id="1054" name="Google Shape;1054;p8"/>
          <p:cNvSpPr/>
          <p:nvPr/>
        </p:nvSpPr>
        <p:spPr>
          <a:xfrm>
            <a:off x="1338692" y="3603084"/>
            <a:ext cx="30364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B) </a:t>
            </a:r>
            <a:r>
              <a:rPr b="0" i="0" lang="fr-TN" sz="1800" u="none" cap="none" strike="noStrike">
                <a:solidFill>
                  <a:schemeClr val="lt1"/>
                </a:solidFill>
                <a:latin typeface="Arial"/>
                <a:ea typeface="Arial"/>
                <a:cs typeface="Arial"/>
                <a:sym typeface="Arial"/>
              </a:rPr>
              <a:t>Markov Decision Process</a:t>
            </a:r>
            <a:endParaRPr/>
          </a:p>
        </p:txBody>
      </p:sp>
      <p:sp>
        <p:nvSpPr>
          <p:cNvPr id="1055" name="Google Shape;1055;p8"/>
          <p:cNvSpPr/>
          <p:nvPr/>
        </p:nvSpPr>
        <p:spPr>
          <a:xfrm>
            <a:off x="5031960" y="3616421"/>
            <a:ext cx="29770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1800" u="none" cap="none" strike="noStrike">
                <a:solidFill>
                  <a:schemeClr val="lt1"/>
                </a:solidFill>
                <a:latin typeface="Poppins Light"/>
                <a:ea typeface="Poppins Light"/>
                <a:cs typeface="Poppins Light"/>
                <a:sym typeface="Poppins Light"/>
              </a:rPr>
              <a:t>D) </a:t>
            </a:r>
            <a:r>
              <a:rPr b="0" i="0" lang="fr-TN" sz="1800" u="none" cap="none" strike="noStrike">
                <a:solidFill>
                  <a:schemeClr val="lt1"/>
                </a:solidFill>
                <a:latin typeface="Arial"/>
                <a:ea typeface="Arial"/>
                <a:cs typeface="Arial"/>
                <a:sym typeface="Arial"/>
              </a:rPr>
              <a:t>Modern Dealing Process</a:t>
            </a:r>
            <a:endParaRPr/>
          </a:p>
        </p:txBody>
      </p:sp>
      <p:sp>
        <p:nvSpPr>
          <p:cNvPr id="1056" name="Google Shape;1056;p8"/>
          <p:cNvSpPr/>
          <p:nvPr/>
        </p:nvSpPr>
        <p:spPr>
          <a:xfrm>
            <a:off x="2812465" y="1218256"/>
            <a:ext cx="35557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TN" sz="2400" u="none" cap="none" strike="noStrike">
                <a:solidFill>
                  <a:schemeClr val="lt1"/>
                </a:solidFill>
                <a:latin typeface="Arial"/>
                <a:ea typeface="Arial"/>
                <a:cs typeface="Arial"/>
                <a:sym typeface="Arial"/>
              </a:rPr>
              <a:t>What does MDP stand for?</a:t>
            </a:r>
            <a:endParaRPr b="0" i="0" sz="2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43"/>
                                        </p:tgtEl>
                                        <p:attrNameLst>
                                          <p:attrName>style.visibility</p:attrName>
                                        </p:attrNameLst>
                                      </p:cBhvr>
                                      <p:to>
                                        <p:strVal val="visible"/>
                                      </p:to>
                                    </p:set>
                                    <p:anim calcmode="lin" valueType="num">
                                      <p:cBhvr additive="base">
                                        <p:cTn dur="1000"/>
                                        <p:tgtEl>
                                          <p:spTgt spid="10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8"/>
                                        </p:tgtEl>
                                        <p:attrNameLst>
                                          <p:attrName>style.visibility</p:attrName>
                                        </p:attrNameLst>
                                      </p:cBhvr>
                                      <p:to>
                                        <p:strVal val="visible"/>
                                      </p:to>
                                    </p:set>
                                    <p:anim calcmode="lin" valueType="num">
                                      <p:cBhvr additive="base">
                                        <p:cTn dur="1000"/>
                                        <p:tgtEl>
                                          <p:spTgt spid="10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7"/>
                                        </p:tgtEl>
                                        <p:attrNameLst>
                                          <p:attrName>style.visibility</p:attrName>
                                        </p:attrNameLst>
                                      </p:cBhvr>
                                      <p:to>
                                        <p:strVal val="visible"/>
                                      </p:to>
                                    </p:set>
                                    <p:anim calcmode="lin" valueType="num">
                                      <p:cBhvr additive="base">
                                        <p:cTn dur="1000"/>
                                        <p:tgtEl>
                                          <p:spTgt spid="103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042"/>
                                        </p:tgtEl>
                                        <p:attrNameLst>
                                          <p:attrName>style.visibility</p:attrName>
                                        </p:attrNameLst>
                                      </p:cBhvr>
                                      <p:to>
                                        <p:strVal val="visible"/>
                                      </p:to>
                                    </p:set>
                                    <p:anim calcmode="lin" valueType="num">
                                      <p:cBhvr additive="base">
                                        <p:cTn dur="1000"/>
                                        <p:tgtEl>
                                          <p:spTgt spid="10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39"/>
                                        </p:tgtEl>
                                        <p:attrNameLst>
                                          <p:attrName>style.visibility</p:attrName>
                                        </p:attrNameLst>
                                      </p:cBhvr>
                                      <p:to>
                                        <p:strVal val="visible"/>
                                      </p:to>
                                    </p:set>
                                    <p:anim calcmode="lin" valueType="num">
                                      <p:cBhvr additive="base">
                                        <p:cTn dur="1000"/>
                                        <p:tgtEl>
                                          <p:spTgt spid="10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041"/>
                                        </p:tgtEl>
                                        <p:attrNameLst>
                                          <p:attrName>style.visibility</p:attrName>
                                        </p:attrNameLst>
                                      </p:cBhvr>
                                      <p:to>
                                        <p:strVal val="visible"/>
                                      </p:to>
                                    </p:set>
                                    <p:anim calcmode="lin" valueType="num">
                                      <p:cBhvr additive="base">
                                        <p:cTn dur="1000"/>
                                        <p:tgtEl>
                                          <p:spTgt spid="10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40"/>
                                        </p:tgtEl>
                                        <p:attrNameLst>
                                          <p:attrName>style.visibility</p:attrName>
                                        </p:attrNameLst>
                                      </p:cBhvr>
                                      <p:to>
                                        <p:strVal val="visible"/>
                                      </p:to>
                                    </p:set>
                                    <p:anim calcmode="lin" valueType="num">
                                      <p:cBhvr additive="base">
                                        <p:cTn dur="1000"/>
                                        <p:tgtEl>
                                          <p:spTgt spid="104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500"/>
                                        <p:tgtEl>
                                          <p:spTgt spid="10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74000">
              <a:schemeClr val="lt1"/>
            </a:gs>
            <a:gs pos="100000">
              <a:srgbClr val="A6C7E5"/>
            </a:gs>
          </a:gsLst>
          <a:lin ang="5400000" scaled="0"/>
        </a:gradFill>
      </p:bgPr>
    </p:bg>
    <p:spTree>
      <p:nvGrpSpPr>
        <p:cNvPr id="1060" name="Shape 1060"/>
        <p:cNvGrpSpPr/>
        <p:nvPr/>
      </p:nvGrpSpPr>
      <p:grpSpPr>
        <a:xfrm>
          <a:off x="0" y="0"/>
          <a:ext cx="0" cy="0"/>
          <a:chOff x="0" y="0"/>
          <a:chExt cx="0" cy="0"/>
        </a:xfrm>
      </p:grpSpPr>
      <p:cxnSp>
        <p:nvCxnSpPr>
          <p:cNvPr id="1061" name="Google Shape;1061;p9"/>
          <p:cNvCxnSpPr/>
          <p:nvPr/>
        </p:nvCxnSpPr>
        <p:spPr>
          <a:xfrm>
            <a:off x="0" y="378775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cxnSp>
        <p:nvCxnSpPr>
          <p:cNvPr id="1062" name="Google Shape;1062;p9"/>
          <p:cNvCxnSpPr/>
          <p:nvPr/>
        </p:nvCxnSpPr>
        <p:spPr>
          <a:xfrm>
            <a:off x="0" y="2895920"/>
            <a:ext cx="9144000" cy="0"/>
          </a:xfrm>
          <a:prstGeom prst="straightConnector1">
            <a:avLst/>
          </a:prstGeom>
          <a:solidFill>
            <a:srgbClr val="0A1249"/>
          </a:solidFill>
          <a:ln cap="rnd" cmpd="sng" w="12700">
            <a:solidFill>
              <a:srgbClr val="FFFFFF"/>
            </a:solidFill>
            <a:prstDash val="solid"/>
            <a:round/>
            <a:headEnd len="sm" w="sm" type="none"/>
            <a:tailEnd len="sm" w="sm" type="none"/>
          </a:ln>
        </p:spPr>
      </p:cxnSp>
      <p:sp>
        <p:nvSpPr>
          <p:cNvPr id="1063" name="Google Shape;1063;p9"/>
          <p:cNvSpPr/>
          <p:nvPr/>
        </p:nvSpPr>
        <p:spPr>
          <a:xfrm>
            <a:off x="4691741"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D)</a:t>
            </a:r>
            <a:endParaRPr b="0" i="0" sz="1500" u="none" cap="none" strike="noStrike">
              <a:solidFill>
                <a:schemeClr val="lt1"/>
              </a:solidFill>
              <a:latin typeface="Poppins Light"/>
              <a:ea typeface="Poppins Light"/>
              <a:cs typeface="Poppins Light"/>
              <a:sym typeface="Poppins Light"/>
            </a:endParaRPr>
          </a:p>
        </p:txBody>
      </p:sp>
      <p:sp>
        <p:nvSpPr>
          <p:cNvPr id="1064" name="Google Shape;1064;p9"/>
          <p:cNvSpPr/>
          <p:nvPr/>
        </p:nvSpPr>
        <p:spPr>
          <a:xfrm>
            <a:off x="4691741" y="2571750"/>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C)</a:t>
            </a:r>
            <a:endParaRPr b="0" i="0" sz="1500" u="none" cap="none" strike="noStrike">
              <a:solidFill>
                <a:schemeClr val="lt1"/>
              </a:solidFill>
              <a:latin typeface="Poppins Light"/>
              <a:ea typeface="Poppins Light"/>
              <a:cs typeface="Poppins Light"/>
              <a:sym typeface="Poppins Light"/>
            </a:endParaRPr>
          </a:p>
        </p:txBody>
      </p:sp>
      <p:sp>
        <p:nvSpPr>
          <p:cNvPr id="1065" name="Google Shape;1065;p9"/>
          <p:cNvSpPr/>
          <p:nvPr/>
        </p:nvSpPr>
        <p:spPr>
          <a:xfrm>
            <a:off x="933190" y="347024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1" i="0" lang="fr-TN" sz="1500" u="none" cap="none" strike="noStrike">
                <a:solidFill>
                  <a:schemeClr val="lt1"/>
                </a:solidFill>
                <a:latin typeface="Poppins Light"/>
                <a:ea typeface="Poppins Light"/>
                <a:cs typeface="Poppins Light"/>
                <a:sym typeface="Poppins Light"/>
              </a:rPr>
              <a:t>B) </a:t>
            </a:r>
            <a:r>
              <a:rPr b="1" i="0" lang="fr-TN" sz="1400" u="none" cap="none" strike="noStrike">
                <a:solidFill>
                  <a:schemeClr val="lt1"/>
                </a:solidFill>
                <a:latin typeface="Arial"/>
                <a:ea typeface="Arial"/>
                <a:cs typeface="Arial"/>
                <a:sym typeface="Arial"/>
              </a:rPr>
              <a:t>Agent Dynamics</a:t>
            </a:r>
            <a:endParaRPr b="1" i="0" sz="1500" u="none" cap="none" strike="noStrike">
              <a:solidFill>
                <a:schemeClr val="lt1"/>
              </a:solidFill>
              <a:latin typeface="Poppins Light"/>
              <a:ea typeface="Poppins Light"/>
              <a:cs typeface="Poppins Light"/>
              <a:sym typeface="Poppins Light"/>
            </a:endParaRPr>
          </a:p>
        </p:txBody>
      </p:sp>
      <p:sp>
        <p:nvSpPr>
          <p:cNvPr id="1066" name="Google Shape;1066;p9"/>
          <p:cNvSpPr/>
          <p:nvPr/>
        </p:nvSpPr>
        <p:spPr>
          <a:xfrm>
            <a:off x="933190" y="2578419"/>
            <a:ext cx="3519071" cy="635002"/>
          </a:xfrm>
          <a:prstGeom prst="snip2DiagRect">
            <a:avLst>
              <a:gd fmla="val 50000" name="adj1"/>
              <a:gd fmla="val 50000" name="adj2"/>
            </a:avLst>
          </a:prstGeom>
          <a:solidFill>
            <a:srgbClr val="000064"/>
          </a:solidFill>
          <a:ln cap="rnd" cmpd="sng" w="12700">
            <a:solidFill>
              <a:schemeClr val="lt1"/>
            </a:solidFill>
            <a:prstDash val="solid"/>
            <a:round/>
            <a:headEnd len="sm" w="sm" type="none"/>
            <a:tailEnd len="sm" w="sm" type="none"/>
          </a:ln>
        </p:spPr>
        <p:txBody>
          <a:bodyPr anchorCtr="0" anchor="ctr" bIns="45700" lIns="540000" spcFirstLastPara="1" rIns="91425" wrap="square" tIns="45700">
            <a:noAutofit/>
          </a:bodyPr>
          <a:lstStyle/>
          <a:p>
            <a:pPr indent="0" lvl="0" marL="0" marR="0" rtl="0" algn="l">
              <a:lnSpc>
                <a:spcPct val="100000"/>
              </a:lnSpc>
              <a:spcBef>
                <a:spcPts val="0"/>
              </a:spcBef>
              <a:spcAft>
                <a:spcPts val="0"/>
              </a:spcAft>
              <a:buNone/>
            </a:pPr>
            <a:r>
              <a:rPr b="0" i="0" lang="fr-TN" sz="1500" u="none" cap="none" strike="noStrike">
                <a:solidFill>
                  <a:schemeClr val="lt1"/>
                </a:solidFill>
                <a:latin typeface="Poppins Light"/>
                <a:ea typeface="Poppins Light"/>
                <a:cs typeface="Poppins Light"/>
                <a:sym typeface="Poppins Light"/>
              </a:rPr>
              <a:t>A)</a:t>
            </a:r>
            <a:endParaRPr b="0" i="0" sz="1500" u="none" cap="none" strike="noStrike">
              <a:solidFill>
                <a:schemeClr val="lt1"/>
              </a:solidFill>
              <a:latin typeface="Poppins Light"/>
              <a:ea typeface="Poppins Light"/>
              <a:cs typeface="Poppins Light"/>
              <a:sym typeface="Poppins Light"/>
            </a:endParaRPr>
          </a:p>
        </p:txBody>
      </p:sp>
      <p:grpSp>
        <p:nvGrpSpPr>
          <p:cNvPr id="1067" name="Google Shape;1067;p9"/>
          <p:cNvGrpSpPr/>
          <p:nvPr/>
        </p:nvGrpSpPr>
        <p:grpSpPr>
          <a:xfrm>
            <a:off x="-111" y="861097"/>
            <a:ext cx="9144223" cy="1129657"/>
            <a:chOff x="-148" y="1148129"/>
            <a:chExt cx="12192297" cy="1506209"/>
          </a:xfrm>
        </p:grpSpPr>
        <p:cxnSp>
          <p:nvCxnSpPr>
            <p:cNvPr id="1068" name="Google Shape;1068;p9"/>
            <p:cNvCxnSpPr>
              <a:endCxn id="1069" idx="2"/>
            </p:cNvCxnSpPr>
            <p:nvPr/>
          </p:nvCxnSpPr>
          <p:spPr>
            <a:xfrm>
              <a:off x="-148" y="1901234"/>
              <a:ext cx="1244400" cy="0"/>
            </a:xfrm>
            <a:prstGeom prst="straightConnector1">
              <a:avLst/>
            </a:prstGeom>
            <a:solidFill>
              <a:srgbClr val="0A1249"/>
            </a:solidFill>
            <a:ln cap="rnd" cmpd="sng" w="38100">
              <a:solidFill>
                <a:srgbClr val="FFFFFF"/>
              </a:solidFill>
              <a:prstDash val="solid"/>
              <a:round/>
              <a:headEnd len="sm" w="sm" type="none"/>
              <a:tailEnd len="sm" w="sm" type="none"/>
            </a:ln>
          </p:spPr>
        </p:cxnSp>
        <p:cxnSp>
          <p:nvCxnSpPr>
            <p:cNvPr id="1070" name="Google Shape;1070;p9"/>
            <p:cNvCxnSpPr>
              <a:stCxn id="1069" idx="0"/>
            </p:cNvCxnSpPr>
            <p:nvPr/>
          </p:nvCxnSpPr>
          <p:spPr>
            <a:xfrm>
              <a:off x="10947749" y="1901234"/>
              <a:ext cx="1244400" cy="0"/>
            </a:xfrm>
            <a:prstGeom prst="straightConnector1">
              <a:avLst/>
            </a:prstGeom>
            <a:solidFill>
              <a:srgbClr val="0A1249"/>
            </a:solidFill>
            <a:ln cap="rnd" cmpd="sng" w="38100">
              <a:solidFill>
                <a:srgbClr val="F3F8FC"/>
              </a:solidFill>
              <a:prstDash val="solid"/>
              <a:round/>
              <a:headEnd len="sm" w="sm" type="none"/>
              <a:tailEnd len="sm" w="sm" type="none"/>
            </a:ln>
          </p:spPr>
        </p:cxnSp>
        <p:sp>
          <p:nvSpPr>
            <p:cNvPr id="1069" name="Google Shape;1069;p9"/>
            <p:cNvSpPr/>
            <p:nvPr/>
          </p:nvSpPr>
          <p:spPr>
            <a:xfrm>
              <a:off x="1244252" y="1148129"/>
              <a:ext cx="9703497" cy="1506209"/>
            </a:xfrm>
            <a:prstGeom prst="snip2DiagRect">
              <a:avLst>
                <a:gd fmla="val 50000" name="adj1"/>
                <a:gd fmla="val 50000" name="adj2"/>
              </a:avLst>
            </a:prstGeom>
            <a:solidFill>
              <a:srgbClr val="000064"/>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fr-TN" sz="1800" u="none" cap="none" strike="noStrike">
                  <a:solidFill>
                    <a:schemeClr val="lt1"/>
                  </a:solidFill>
                  <a:latin typeface="Poppins SemiBold"/>
                  <a:ea typeface="Poppins SemiBold"/>
                  <a:cs typeface="Poppins SemiBold"/>
                  <a:sym typeface="Poppins SemiBold"/>
                </a:rPr>
                <a:t> </a:t>
              </a:r>
              <a:endParaRPr/>
            </a:p>
          </p:txBody>
        </p:sp>
      </p:grpSp>
      <p:sp>
        <p:nvSpPr>
          <p:cNvPr id="1071" name="Google Shape;1071;p9">
            <a:hlinkClick action="ppaction://hlinkshowjump?jump=nextslide"/>
          </p:cNvPr>
          <p:cNvSpPr/>
          <p:nvPr/>
        </p:nvSpPr>
        <p:spPr>
          <a:xfrm>
            <a:off x="4007031" y="4362079"/>
            <a:ext cx="1129939" cy="447005"/>
          </a:xfrm>
          <a:prstGeom prst="roundRect">
            <a:avLst>
              <a:gd fmla="val 50000" name="adj"/>
            </a:avLst>
          </a:prstGeom>
          <a:solidFill>
            <a:srgbClr val="339933"/>
          </a:solidFill>
          <a:ln cap="rnd" cmpd="sng" w="12700">
            <a:solidFill>
              <a:schemeClr val="lt1"/>
            </a:solidFill>
            <a:prstDash val="solid"/>
            <a:round/>
            <a:headEnd len="sm" w="sm" type="none"/>
            <a:tailEnd len="sm" w="sm" type="none"/>
          </a:ln>
        </p:spPr>
        <p:txBody>
          <a:bodyPr anchorCtr="0" anchor="ctr" bIns="45700" lIns="67500" spcFirstLastPara="1" rIns="91425" wrap="square" tIns="45700">
            <a:noAutofit/>
          </a:bodyPr>
          <a:lstStyle/>
          <a:p>
            <a:pPr indent="0" lvl="0" marL="0" marR="0" rtl="0" algn="ctr">
              <a:lnSpc>
                <a:spcPct val="100000"/>
              </a:lnSpc>
              <a:spcBef>
                <a:spcPts val="0"/>
              </a:spcBef>
              <a:spcAft>
                <a:spcPts val="0"/>
              </a:spcAft>
              <a:buNone/>
            </a:pPr>
            <a:r>
              <a:rPr b="0" i="0" lang="fr-TN" sz="1050" u="none" cap="none" strike="noStrike">
                <a:solidFill>
                  <a:schemeClr val="lt1"/>
                </a:solidFill>
                <a:latin typeface="Poppins Light"/>
                <a:ea typeface="Poppins Light"/>
                <a:cs typeface="Poppins Light"/>
                <a:sym typeface="Poppins Light"/>
              </a:rPr>
              <a:t>Next</a:t>
            </a:r>
            <a:endParaRPr b="0" i="0" sz="1050" u="none" cap="none" strike="noStrike">
              <a:solidFill>
                <a:schemeClr val="lt1"/>
              </a:solidFill>
              <a:latin typeface="Poppins Light"/>
              <a:ea typeface="Poppins Light"/>
              <a:cs typeface="Poppins Light"/>
              <a:sym typeface="Poppins Light"/>
            </a:endParaRPr>
          </a:p>
        </p:txBody>
      </p:sp>
      <p:grpSp>
        <p:nvGrpSpPr>
          <p:cNvPr id="1072" name="Google Shape;1072;p9"/>
          <p:cNvGrpSpPr/>
          <p:nvPr/>
        </p:nvGrpSpPr>
        <p:grpSpPr>
          <a:xfrm>
            <a:off x="592408" y="1085144"/>
            <a:ext cx="681561" cy="681561"/>
            <a:chOff x="3091078" y="1871878"/>
            <a:chExt cx="990804" cy="990804"/>
          </a:xfrm>
        </p:grpSpPr>
        <p:sp>
          <p:nvSpPr>
            <p:cNvPr id="1073" name="Google Shape;1073;p9"/>
            <p:cNvSpPr/>
            <p:nvPr/>
          </p:nvSpPr>
          <p:spPr>
            <a:xfrm>
              <a:off x="3091078" y="1871878"/>
              <a:ext cx="990804" cy="99080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74" name="Google Shape;1074;p9"/>
            <p:cNvSpPr/>
            <p:nvPr/>
          </p:nvSpPr>
          <p:spPr>
            <a:xfrm>
              <a:off x="3494363" y="2275164"/>
              <a:ext cx="184234" cy="184232"/>
            </a:xfrm>
            <a:prstGeom prst="ellipse">
              <a:avLst/>
            </a:prstGeom>
            <a:gradFill>
              <a:gsLst>
                <a:gs pos="0">
                  <a:schemeClr val="lt1"/>
                </a:gs>
                <a:gs pos="32000">
                  <a:schemeClr val="lt1"/>
                </a:gs>
                <a:gs pos="63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075" name="Google Shape;1075;p9"/>
          <p:cNvSpPr/>
          <p:nvPr/>
        </p:nvSpPr>
        <p:spPr>
          <a:xfrm>
            <a:off x="1986551" y="956830"/>
            <a:ext cx="5511679" cy="892552"/>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fr-TN" sz="2400" u="none" cap="none" strike="noStrike">
                <a:solidFill>
                  <a:schemeClr val="lt1"/>
                </a:solidFill>
                <a:latin typeface="Arial"/>
                <a:ea typeface="Arial"/>
                <a:cs typeface="Arial"/>
                <a:sym typeface="Arial"/>
              </a:rPr>
              <a:t>The state and reward at time</a:t>
            </a:r>
            <a:r>
              <a:rPr b="1" i="0" lang="fr-TN" sz="2800" u="none" cap="none" strike="noStrike">
                <a:solidFill>
                  <a:schemeClr val="lt1"/>
                </a:solidFill>
                <a:latin typeface="Arial"/>
                <a:ea typeface="Arial"/>
                <a:cs typeface="Arial"/>
                <a:sym typeface="Arial"/>
              </a:rPr>
              <a:t> </a:t>
            </a:r>
            <a:r>
              <a:rPr b="1" i="0" lang="fr-TN" sz="1800" u="none" cap="none" strike="noStrike">
                <a:solidFill>
                  <a:schemeClr val="lt1"/>
                </a:solidFill>
                <a:latin typeface="Arial"/>
                <a:ea typeface="Arial"/>
                <a:cs typeface="Arial"/>
                <a:sym typeface="Arial"/>
              </a:rPr>
              <a:t>t</a:t>
            </a:r>
            <a:r>
              <a:rPr b="0" i="0" lang="fr-TN" sz="2400" u="none" cap="none" strike="noStrike">
                <a:solidFill>
                  <a:schemeClr val="lt1"/>
                </a:solidFill>
                <a:latin typeface="Arial"/>
                <a:ea typeface="Arial"/>
                <a:cs typeface="Arial"/>
                <a:sym typeface="Arial"/>
              </a:rPr>
              <a:t> depend on which of the following?</a:t>
            </a:r>
            <a:r>
              <a:rPr b="0" i="0" lang="fr-TN" sz="1050" u="none" cap="none" strike="noStrike">
                <a:solidFill>
                  <a:schemeClr val="lt1"/>
                </a:solidFill>
                <a:latin typeface="Arial"/>
                <a:ea typeface="Arial"/>
                <a:cs typeface="Arial"/>
                <a:sym typeface="Arial"/>
              </a:rPr>
              <a:t> </a:t>
            </a:r>
            <a:endParaRPr b="0" i="0" sz="3600" u="none" cap="none" strike="noStrike">
              <a:solidFill>
                <a:schemeClr val="lt1"/>
              </a:solidFill>
              <a:latin typeface="Arial"/>
              <a:ea typeface="Arial"/>
              <a:cs typeface="Arial"/>
              <a:sym typeface="Arial"/>
            </a:endParaRPr>
          </a:p>
        </p:txBody>
      </p:sp>
      <p:sp>
        <p:nvSpPr>
          <p:cNvPr id="1076" name="Google Shape;1076;p9"/>
          <p:cNvSpPr/>
          <p:nvPr/>
        </p:nvSpPr>
        <p:spPr>
          <a:xfrm>
            <a:off x="1781408" y="2661952"/>
            <a:ext cx="2444603"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1" i="0" lang="fr-TN" sz="1600" u="none" cap="none" strike="noStrike">
                <a:solidFill>
                  <a:schemeClr val="lt1"/>
                </a:solidFill>
                <a:latin typeface="Arial"/>
                <a:ea typeface="Arial"/>
                <a:cs typeface="Arial"/>
                <a:sym typeface="Arial"/>
              </a:rPr>
              <a:t>State-action pair for all time instances before t</a:t>
            </a:r>
            <a:r>
              <a:rPr b="1" i="0" lang="fr-TN" sz="800" u="none" cap="none" strike="noStrike">
                <a:solidFill>
                  <a:schemeClr val="lt1"/>
                </a:solidFill>
                <a:latin typeface="Arial"/>
                <a:ea typeface="Arial"/>
                <a:cs typeface="Arial"/>
                <a:sym typeface="Arial"/>
              </a:rPr>
              <a:t> </a:t>
            </a:r>
            <a:endParaRPr b="1" i="0" sz="2400" u="none" cap="none" strike="noStrike">
              <a:solidFill>
                <a:schemeClr val="lt1"/>
              </a:solidFill>
              <a:latin typeface="Arial"/>
              <a:ea typeface="Arial"/>
              <a:cs typeface="Arial"/>
              <a:sym typeface="Arial"/>
            </a:endParaRPr>
          </a:p>
        </p:txBody>
      </p:sp>
      <p:sp>
        <p:nvSpPr>
          <p:cNvPr id="1077" name="Google Shape;1077;p9"/>
          <p:cNvSpPr/>
          <p:nvPr/>
        </p:nvSpPr>
        <p:spPr>
          <a:xfrm>
            <a:off x="5486400" y="3618471"/>
            <a:ext cx="2724410" cy="33855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1" i="0" lang="fr-TN" sz="1600" u="none" cap="none" strike="noStrike">
                <a:solidFill>
                  <a:schemeClr val="lt1"/>
                </a:solidFill>
                <a:latin typeface="Arial"/>
                <a:ea typeface="Arial"/>
                <a:cs typeface="Arial"/>
                <a:sym typeface="Arial"/>
              </a:rPr>
              <a:t>State-action pair for time (t-1)</a:t>
            </a:r>
            <a:r>
              <a:rPr b="1" i="0" lang="fr-TN" sz="800" u="none" cap="none" strike="noStrike">
                <a:solidFill>
                  <a:schemeClr val="lt1"/>
                </a:solidFill>
                <a:latin typeface="Arial"/>
                <a:ea typeface="Arial"/>
                <a:cs typeface="Arial"/>
                <a:sym typeface="Arial"/>
              </a:rPr>
              <a:t> </a:t>
            </a:r>
            <a:endParaRPr b="1" i="0" sz="2400" u="none" cap="none" strike="noStrike">
              <a:solidFill>
                <a:schemeClr val="lt1"/>
              </a:solidFill>
              <a:latin typeface="Arial"/>
              <a:ea typeface="Arial"/>
              <a:cs typeface="Arial"/>
              <a:sym typeface="Arial"/>
            </a:endParaRPr>
          </a:p>
        </p:txBody>
      </p:sp>
      <p:sp>
        <p:nvSpPr>
          <p:cNvPr id="1078" name="Google Shape;1078;p9"/>
          <p:cNvSpPr/>
          <p:nvPr/>
        </p:nvSpPr>
        <p:spPr>
          <a:xfrm>
            <a:off x="5537862" y="2765838"/>
            <a:ext cx="2305439"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b="1" i="0" lang="fr-TN" sz="1400" u="none" cap="none" strike="noStrike">
                <a:solidFill>
                  <a:schemeClr val="lt1"/>
                </a:solidFill>
                <a:latin typeface="Arial"/>
                <a:ea typeface="Arial"/>
                <a:cs typeface="Arial"/>
                <a:sym typeface="Arial"/>
              </a:rPr>
              <a:t>Cumulative reward at time t</a:t>
            </a:r>
            <a:r>
              <a:rPr b="1" i="0" lang="fr-TN" sz="700" u="none" cap="none" strike="noStrike">
                <a:solidFill>
                  <a:schemeClr val="lt1"/>
                </a:solidFill>
                <a:latin typeface="Arial"/>
                <a:ea typeface="Arial"/>
                <a:cs typeface="Arial"/>
                <a:sym typeface="Arial"/>
              </a:rPr>
              <a:t> </a:t>
            </a:r>
            <a:endParaRPr b="1" i="0" sz="2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000"/>
                                        <p:tgtEl>
                                          <p:spTgt spid="10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1000"/>
                                        <p:tgtEl>
                                          <p:spTgt spid="106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072"/>
                                        </p:tgtEl>
                                        <p:attrNameLst>
                                          <p:attrName>style.visibility</p:attrName>
                                        </p:attrNameLst>
                                      </p:cBhvr>
                                      <p:to>
                                        <p:strVal val="visible"/>
                                      </p:to>
                                    </p:set>
                                    <p:animEffect filter="fade" transition="in">
                                      <p:cBhvr>
                                        <p:cTn dur="500"/>
                                        <p:tgtEl>
                                          <p:spTgt spid="1072"/>
                                        </p:tgtEl>
                                      </p:cBhvr>
                                    </p:animEffect>
                                  </p:childTnLst>
                                </p:cTn>
                              </p:par>
                            </p:childTnLst>
                          </p:cTn>
                        </p:par>
                        <p:par>
                          <p:cTn fill="hold">
                            <p:stCondLst>
                              <p:cond delay="1000"/>
                            </p:stCondLst>
                            <p:childTnLst>
                              <p:par>
                                <p:cTn fill="hold" nodeType="afterEffect" presetClass="entr" presetID="2" presetSubtype="8">
                                  <p:stCondLst>
                                    <p:cond delay="100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1000"/>
                                        <p:tgtEl>
                                          <p:spTgt spid="10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1000"/>
                                        <p:tgtEl>
                                          <p:spTgt spid="10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500"/>
                                        <p:tgtEl>
                                          <p:spTgt spid="10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Imen</dc:creator>
</cp:coreProperties>
</file>